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sldIdLst>
    <p:sldId id="360" r:id="rId5"/>
    <p:sldId id="359" r:id="rId6"/>
    <p:sldId id="362" r:id="rId7"/>
    <p:sldId id="321" r:id="rId8"/>
    <p:sldId id="363" r:id="rId9"/>
    <p:sldId id="364" r:id="rId10"/>
    <p:sldId id="365" r:id="rId11"/>
    <p:sldId id="368" r:id="rId12"/>
    <p:sldId id="372" r:id="rId13"/>
    <p:sldId id="373" r:id="rId14"/>
    <p:sldId id="361" r:id="rId15"/>
    <p:sldId id="375" r:id="rId16"/>
    <p:sldId id="374" r:id="rId17"/>
    <p:sldId id="256" r:id="rId1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45F"/>
    <a:srgbClr val="C73636"/>
    <a:srgbClr val="5C68AD"/>
    <a:srgbClr val="F0F0F0"/>
    <a:srgbClr val="F6F6F6"/>
    <a:srgbClr val="FFFFFF"/>
    <a:srgbClr val="DCBC4B"/>
    <a:srgbClr val="1055FB"/>
    <a:srgbClr val="F9D45F"/>
    <a:srgbClr val="FAFCD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231"/>
    <p:restoredTop sz="62470" autoAdjust="0"/>
  </p:normalViewPr>
  <p:slideViewPr>
    <p:cSldViewPr snapToGrid="0">
      <p:cViewPr>
        <p:scale>
          <a:sx n="65" d="100"/>
          <a:sy n="65" d="100"/>
        </p:scale>
        <p:origin x="2120" y="704"/>
      </p:cViewPr>
      <p:guideLst/>
    </p:cSldViewPr>
  </p:slideViewPr>
  <p:notesTextViewPr>
    <p:cViewPr>
      <p:scale>
        <a:sx n="120" d="100"/>
        <a:sy n="12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hdphoto1.wdp>
</file>

<file path=ppt/media/image1.png>
</file>

<file path=ppt/media/image10.jpeg>
</file>

<file path=ppt/media/image11.jpeg>
</file>

<file path=ppt/media/image12.gif>
</file>

<file path=ppt/media/image13.jpeg>
</file>

<file path=ppt/media/image14.jpeg>
</file>

<file path=ppt/media/image2.png>
</file>

<file path=ppt/media/image3.png>
</file>

<file path=ppt/media/image4.jp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BBAB19-0C91-4298-A871-C5B9360137CE}" type="datetimeFigureOut">
              <a:rPr lang="fr-FR" smtClean="0"/>
              <a:t>08/10/2023</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8D8A45-B12B-40AF-A07B-2EBC15495A4C}" type="slidenum">
              <a:rPr lang="fr-FR" smtClean="0"/>
              <a:t>‹N°›</a:t>
            </a:fld>
            <a:endParaRPr lang="fr-FR"/>
          </a:p>
        </p:txBody>
      </p:sp>
    </p:spTree>
    <p:extLst>
      <p:ext uri="{BB962C8B-B14F-4D97-AF65-F5344CB8AC3E}">
        <p14:creationId xmlns:p14="http://schemas.microsoft.com/office/powerpoint/2010/main" val="2896473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fr-FR" dirty="0"/>
              <a:t>J’aurai pu sous-titrer cette courte présentation : date &amp; time formats and issues</a:t>
            </a:r>
          </a:p>
          <a:p>
            <a:pPr marL="0" marR="0" lvl="0" indent="0" defTabSz="457200" eaLnBrk="1" fontAlgn="auto" latinLnBrk="0" hangingPunct="1">
              <a:lnSpc>
                <a:spcPct val="117999"/>
              </a:lnSpc>
              <a:spcBef>
                <a:spcPts val="0"/>
              </a:spcBef>
              <a:spcAft>
                <a:spcPts val="0"/>
              </a:spcAft>
              <a:buClrTx/>
              <a:buSzTx/>
              <a:buFontTx/>
              <a:buNone/>
              <a:tabLst/>
              <a:defRPr/>
            </a:pPr>
            <a:r>
              <a:rPr lang="fr-FR" dirty="0"/>
              <a:t>Ou même un : pourquoi vous ne devriez jamais utiliser le format </a:t>
            </a:r>
            <a:r>
              <a:rPr lang="fr-FR" dirty="0" err="1"/>
              <a:t>DateTime</a:t>
            </a:r>
            <a:r>
              <a:rPr lang="fr-FR" dirty="0"/>
              <a:t> dans votre code.</a:t>
            </a:r>
          </a:p>
          <a:p>
            <a:pPr marL="0" marR="0" lvl="0" indent="0" defTabSz="457200" eaLnBrk="1" fontAlgn="auto" latinLnBrk="0" hangingPunct="1">
              <a:lnSpc>
                <a:spcPct val="117999"/>
              </a:lnSpc>
              <a:spcBef>
                <a:spcPts val="0"/>
              </a:spcBef>
              <a:spcAft>
                <a:spcPts val="0"/>
              </a:spcAft>
              <a:buClrTx/>
              <a:buSzTx/>
              <a:buFontTx/>
              <a:buNone/>
              <a:tabLst/>
              <a:defRPr/>
            </a:pPr>
            <a:endParaRPr lang="fr-FR" dirty="0">
              <a:effectLst/>
              <a:latin typeface="Helvetica Neue" panose="02000503000000020004" pitchFamily="2" charset="0"/>
            </a:endParaRPr>
          </a:p>
          <a:p>
            <a:pPr marL="0" marR="0" lvl="0" indent="0" defTabSz="457200" eaLnBrk="1" fontAlgn="auto" latinLnBrk="0" hangingPunct="1">
              <a:lnSpc>
                <a:spcPct val="117999"/>
              </a:lnSpc>
              <a:spcBef>
                <a:spcPts val="0"/>
              </a:spcBef>
              <a:spcAft>
                <a:spcPts val="0"/>
              </a:spcAft>
              <a:buClrTx/>
              <a:buSzTx/>
              <a:buFontTx/>
              <a:buNone/>
              <a:tabLst/>
              <a:defRPr/>
            </a:pPr>
            <a:r>
              <a:rPr lang="fr-FR" dirty="0">
                <a:effectLst/>
                <a:latin typeface="Helvetica Neue" panose="02000503000000020004" pitchFamily="2" charset="0"/>
              </a:rPr>
              <a:t>Pourquoi je vous parle de ça aujourd’hui ?</a:t>
            </a:r>
          </a:p>
          <a:p>
            <a:pPr marL="171450" indent="-171450">
              <a:buFont typeface="Arial" panose="020B0604020202020204" pitchFamily="34" charset="0"/>
              <a:buChar char="•"/>
            </a:pPr>
            <a:endParaRPr lang="fr-FR" dirty="0">
              <a:effectLst/>
              <a:latin typeface="Helvetica Neue" panose="02000503000000020004" pitchFamily="2" charset="0"/>
            </a:endParaRPr>
          </a:p>
          <a:p>
            <a:pPr marL="171450" indent="-171450">
              <a:buFont typeface="Arial" panose="020B0604020202020204" pitchFamily="34" charset="0"/>
              <a:buChar char="•"/>
            </a:pPr>
            <a:r>
              <a:rPr lang="fr-FR" dirty="0">
                <a:effectLst/>
                <a:latin typeface="Helvetica Neue" panose="02000503000000020004" pitchFamily="2" charset="0"/>
              </a:rPr>
              <a:t>Pleins de sujets et de bugs lié à notre mauvaise gestion du temps et des dates (notamment pour des clients allemands / on verra ça tout à l’heure)</a:t>
            </a:r>
          </a:p>
          <a:p>
            <a:pPr marL="171450" indent="-171450">
              <a:buFont typeface="Arial" panose="020B0604020202020204" pitchFamily="34" charset="0"/>
              <a:buChar char="•"/>
            </a:pPr>
            <a:r>
              <a:rPr lang="fr-FR" dirty="0">
                <a:effectLst/>
                <a:latin typeface="Helvetica Neue" panose="02000503000000020004" pitchFamily="2" charset="0"/>
              </a:rPr>
              <a:t>La perspective des USA : faut qu’on commence à être plus précis dans nos nouvelles implémentations et dans nos décisions métiers</a:t>
            </a:r>
          </a:p>
          <a:p>
            <a:pPr marL="171450" indent="-171450">
              <a:buFont typeface="Arial" panose="020B0604020202020204" pitchFamily="34" charset="0"/>
              <a:buChar char="•"/>
            </a:pPr>
            <a:r>
              <a:rPr lang="fr-FR" dirty="0">
                <a:effectLst/>
                <a:latin typeface="Helvetica Neue" panose="02000503000000020004" pitchFamily="2" charset="0"/>
              </a:rPr>
              <a:t>En tant que dev, j’ai longtemps cru que de choisir le bon format de date était un sujet technique.</a:t>
            </a:r>
          </a:p>
          <a:p>
            <a:pPr marL="0" marR="0" lvl="0" indent="0" defTabSz="457200" eaLnBrk="1" fontAlgn="auto" latinLnBrk="0" hangingPunct="1">
              <a:lnSpc>
                <a:spcPct val="117999"/>
              </a:lnSpc>
              <a:spcBef>
                <a:spcPts val="0"/>
              </a:spcBef>
              <a:spcAft>
                <a:spcPts val="0"/>
              </a:spcAft>
              <a:buClrTx/>
              <a:buSzTx/>
              <a:buFontTx/>
              <a:buNone/>
              <a:tabLst/>
              <a:defRPr/>
            </a:pPr>
            <a:endParaRPr lang="fr-FR" dirty="0"/>
          </a:p>
          <a:p>
            <a:r>
              <a:rPr lang="fr-FR" dirty="0"/>
              <a:t>Il n’en est rien, et avec certains de mes anciens collègues, on a été confronté à tellement de cas compliqués et tordus, que je me suis dit que ce serait utile de vous partager quelques leçons apprises à la dure à l’époque.</a:t>
            </a:r>
          </a:p>
          <a:p>
            <a:endParaRPr lang="fr-FR" dirty="0"/>
          </a:p>
          <a:p>
            <a:endParaRPr lang="fr-FR" dirty="0"/>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1</a:t>
            </a:fld>
            <a:endParaRPr lang="fr-FR"/>
          </a:p>
        </p:txBody>
      </p:sp>
    </p:spTree>
    <p:extLst>
      <p:ext uri="{BB962C8B-B14F-4D97-AF65-F5344CB8AC3E}">
        <p14:creationId xmlns:p14="http://schemas.microsoft.com/office/powerpoint/2010/main" val="4171409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u="sng" dirty="0">
                <a:effectLst/>
                <a:latin typeface="Helvetica Neue" panose="02000503000000020004" pitchFamily="2" charset="0"/>
              </a:rPr>
              <a:t>Date</a:t>
            </a:r>
            <a:r>
              <a:rPr lang="fr-FR" dirty="0">
                <a:effectLst/>
                <a:latin typeface="Helvetica Neue" panose="02000503000000020004" pitchFamily="2" charset="0"/>
              </a:rPr>
              <a:t> : je l’ai évoqué tout à l’heure : c’est pas un rdv galant en anglais ou un fruit délicieux.</a:t>
            </a:r>
          </a:p>
          <a:p>
            <a:endParaRPr lang="fr-FR" dirty="0">
              <a:effectLst/>
              <a:latin typeface="Helvetica Neue" panose="02000503000000020004" pitchFamily="2" charset="0"/>
            </a:endParaRPr>
          </a:p>
          <a:p>
            <a:r>
              <a:rPr lang="fr-FR" dirty="0">
                <a:effectLst/>
                <a:latin typeface="Helvetica Neue" panose="02000503000000020004" pitchFamily="2" charset="0"/>
              </a:rPr>
              <a:t>Une date dans ce contexte qui nous intéresse aujourd’hui, correspond à un jour précis dans un calendrier donné.</a:t>
            </a:r>
          </a:p>
          <a:p>
            <a:endParaRPr lang="fr-FR" dirty="0">
              <a:effectLst/>
              <a:latin typeface="Helvetica Neue" panose="02000503000000020004" pitchFamily="2" charset="0"/>
            </a:endParaRPr>
          </a:p>
          <a:p>
            <a:r>
              <a:rPr lang="fr-FR" dirty="0">
                <a:effectLst/>
                <a:latin typeface="Helvetica Neue" panose="02000503000000020004" pitchFamily="2" charset="0"/>
              </a:rPr>
              <a:t>Ex: Le 8 juin 1974 dans le calendrier grégorien. (Date majeure ;-)</a:t>
            </a:r>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10</a:t>
            </a:fld>
            <a:endParaRPr lang="fr-FR"/>
          </a:p>
        </p:txBody>
      </p:sp>
    </p:spTree>
    <p:extLst>
      <p:ext uri="{BB962C8B-B14F-4D97-AF65-F5344CB8AC3E}">
        <p14:creationId xmlns:p14="http://schemas.microsoft.com/office/powerpoint/2010/main" val="3232341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effectLst/>
                <a:latin typeface="Helvetica Neue" panose="02000503000000020004" pitchFamily="2" charset="0"/>
              </a:rPr>
              <a:t>Prenons une autre date: lundi de la semaine dernière (le lundi 2 </a:t>
            </a:r>
            <a:r>
              <a:rPr lang="fr-FR" dirty="0" err="1">
                <a:effectLst/>
                <a:latin typeface="Helvetica Neue" panose="02000503000000020004" pitchFamily="2" charset="0"/>
              </a:rPr>
              <a:t>oct</a:t>
            </a:r>
            <a:r>
              <a:rPr lang="fr-FR" dirty="0">
                <a:effectLst/>
                <a:latin typeface="Helvetica Neue" panose="02000503000000020004" pitchFamily="2" charset="0"/>
              </a:rPr>
              <a:t> 2023).</a:t>
            </a:r>
          </a:p>
          <a:p>
            <a:endParaRPr lang="fr-FR" dirty="0">
              <a:effectLst/>
              <a:latin typeface="Helvetica Neue" panose="02000503000000020004" pitchFamily="2" charset="0"/>
            </a:endParaRPr>
          </a:p>
          <a:p>
            <a:r>
              <a:rPr lang="fr-FR" dirty="0">
                <a:effectLst/>
                <a:latin typeface="Helvetica Neue" panose="02000503000000020004" pitchFamily="2" charset="0"/>
              </a:rPr>
              <a:t>Même si les gens sur terre auront toutes et tous eu l’expérience de la même date du 2 </a:t>
            </a:r>
            <a:r>
              <a:rPr lang="fr-FR" dirty="0" err="1">
                <a:effectLst/>
                <a:latin typeface="Helvetica Neue" panose="02000503000000020004" pitchFamily="2" charset="0"/>
              </a:rPr>
              <a:t>oct</a:t>
            </a:r>
            <a:r>
              <a:rPr lang="fr-FR" dirty="0">
                <a:effectLst/>
                <a:latin typeface="Helvetica Neue" panose="02000503000000020004" pitchFamily="2" charset="0"/>
              </a:rPr>
              <a:t> 2023. </a:t>
            </a:r>
          </a:p>
          <a:p>
            <a:r>
              <a:rPr lang="fr-FR" dirty="0">
                <a:effectLst/>
                <a:latin typeface="Helvetica Neue" panose="02000503000000020004" pitchFamily="2" charset="0"/>
              </a:rPr>
              <a:t>En fait, le temps écoulés pour cette même journée ne correspondra pas à la même expérience de vie en fonction des pays où les gens se trouveront. On va décaler l’expérience de cette Date pour pouvoir bénéficier d’une exposition au soleil à peu près équivalente où qu’on se trouve sur terre.</a:t>
            </a:r>
          </a:p>
          <a:p>
            <a:endParaRPr lang="fr-FR" dirty="0">
              <a:effectLst/>
              <a:latin typeface="Helvetica Neue" panose="02000503000000020004" pitchFamily="2" charset="0"/>
            </a:endParaRPr>
          </a:p>
          <a:p>
            <a:endParaRPr lang="fr-FR" dirty="0">
              <a:effectLst/>
              <a:latin typeface="Helvetica Neue" panose="02000503000000020004" pitchFamily="2" charset="0"/>
            </a:endParaRPr>
          </a:p>
          <a:p>
            <a:endParaRPr lang="fr-FR" dirty="0">
              <a:effectLst/>
              <a:latin typeface="Helvetica Neue" panose="02000503000000020004" pitchFamily="2" charset="0"/>
            </a:endParaRPr>
          </a:p>
          <a:p>
            <a:r>
              <a:rPr lang="fr-FR" dirty="0">
                <a:effectLst/>
                <a:latin typeface="Helvetica Neue" panose="02000503000000020004" pitchFamily="2" charset="0"/>
              </a:rPr>
              <a:t>https://</a:t>
            </a:r>
            <a:r>
              <a:rPr lang="fr-FR" dirty="0" err="1">
                <a:effectLst/>
                <a:latin typeface="Helvetica Neue" panose="02000503000000020004" pitchFamily="2" charset="0"/>
              </a:rPr>
              <a:t>aws.vdkimg.com</a:t>
            </a:r>
            <a:r>
              <a:rPr lang="fr-FR" dirty="0">
                <a:effectLst/>
                <a:latin typeface="Helvetica Neue" panose="02000503000000020004" pitchFamily="2" charset="0"/>
              </a:rPr>
              <a:t>/film/6/3/8/4/63840_backdrop_scale_1280xauto.jpg</a:t>
            </a:r>
          </a:p>
          <a:p>
            <a:endParaRPr lang="fr-FR" dirty="0">
              <a:effectLst/>
              <a:latin typeface="Helvetica Neue" panose="02000503000000020004" pitchFamily="2" charset="0"/>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11</a:t>
            </a:fld>
            <a:endParaRPr lang="fr-FR"/>
          </a:p>
        </p:txBody>
      </p:sp>
    </p:spTree>
    <p:extLst>
      <p:ext uri="{BB962C8B-B14F-4D97-AF65-F5344CB8AC3E}">
        <p14:creationId xmlns:p14="http://schemas.microsoft.com/office/powerpoint/2010/main" val="27717754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effectLst/>
                <a:latin typeface="Helvetica Neue" panose="02000503000000020004" pitchFamily="2" charset="0"/>
              </a:rPr>
              <a:t>Et puisque la terre tourne sur elle-même. Le soleil va d’abord éclairer </a:t>
            </a:r>
            <a:r>
              <a:rPr lang="fr-FR" dirty="0" err="1">
                <a:effectLst/>
                <a:latin typeface="Helvetica Neue" panose="02000503000000020004" pitchFamily="2" charset="0"/>
              </a:rPr>
              <a:t>l’asie</a:t>
            </a:r>
            <a:r>
              <a:rPr lang="fr-FR" dirty="0">
                <a:effectLst/>
                <a:latin typeface="Helvetica Neue" panose="02000503000000020004" pitchFamily="2" charset="0"/>
              </a:rPr>
              <a:t> et </a:t>
            </a:r>
            <a:r>
              <a:rPr lang="fr-FR" dirty="0" err="1">
                <a:effectLst/>
                <a:latin typeface="Helvetica Neue" panose="02000503000000020004" pitchFamily="2" charset="0"/>
              </a:rPr>
              <a:t>l’australie</a:t>
            </a:r>
            <a:r>
              <a:rPr lang="fr-FR" dirty="0">
                <a:effectLst/>
                <a:latin typeface="Helvetica Neue" panose="02000503000000020004" pitchFamily="2" charset="0"/>
              </a:rPr>
              <a:t>, puis </a:t>
            </a:r>
            <a:r>
              <a:rPr lang="fr-FR" dirty="0" err="1">
                <a:effectLst/>
                <a:latin typeface="Helvetica Neue" panose="02000503000000020004" pitchFamily="2" charset="0"/>
              </a:rPr>
              <a:t>l’asie</a:t>
            </a:r>
            <a:r>
              <a:rPr lang="fr-FR" dirty="0">
                <a:effectLst/>
                <a:latin typeface="Helvetica Neue" panose="02000503000000020004" pitchFamily="2" charset="0"/>
              </a:rPr>
              <a:t> centrale, puis </a:t>
            </a:r>
            <a:r>
              <a:rPr lang="fr-FR" dirty="0" err="1">
                <a:effectLst/>
                <a:latin typeface="Helvetica Neue" panose="02000503000000020004" pitchFamily="2" charset="0"/>
              </a:rPr>
              <a:t>l’europe</a:t>
            </a:r>
            <a:r>
              <a:rPr lang="fr-FR" dirty="0">
                <a:effectLst/>
                <a:latin typeface="Helvetica Neue" panose="02000503000000020004" pitchFamily="2" charset="0"/>
              </a:rPr>
              <a:t> et l’Afrique, puis le continent américain.</a:t>
            </a:r>
          </a:p>
          <a:p>
            <a:br>
              <a:rPr lang="fr-FR" dirty="0">
                <a:effectLst/>
                <a:latin typeface="Helvetica Neue" panose="02000503000000020004" pitchFamily="2" charset="0"/>
              </a:rPr>
            </a:br>
            <a:endParaRPr lang="fr-FR" dirty="0">
              <a:effectLst/>
              <a:latin typeface="Helvetica Neue" panose="02000503000000020004" pitchFamily="2" charset="0"/>
            </a:endParaRPr>
          </a:p>
          <a:p>
            <a:r>
              <a:rPr lang="fr-FR" dirty="0">
                <a:effectLst/>
                <a:latin typeface="Helvetica Neue" panose="02000503000000020004" pitchFamily="2" charset="0"/>
              </a:rPr>
              <a:t>Et puisque qu’on parle de temps écoulé, on va maintenant aborder la problématique de l’heure sur terre.</a:t>
            </a:r>
          </a:p>
        </p:txBody>
      </p:sp>
      <p:sp>
        <p:nvSpPr>
          <p:cNvPr id="4" name="Slide Number Placeholder 3"/>
          <p:cNvSpPr>
            <a:spLocks noGrp="1"/>
          </p:cNvSpPr>
          <p:nvPr>
            <p:ph type="sldNum" sz="quarter" idx="5"/>
          </p:nvPr>
        </p:nvSpPr>
        <p:spPr/>
        <p:txBody>
          <a:bodyPr/>
          <a:lstStyle/>
          <a:p>
            <a:fld id="{788D8A45-B12B-40AF-A07B-2EBC15495A4C}" type="slidenum">
              <a:rPr lang="fr-FR" smtClean="0"/>
              <a:t>12</a:t>
            </a:fld>
            <a:endParaRPr lang="fr-FR"/>
          </a:p>
        </p:txBody>
      </p:sp>
    </p:spTree>
    <p:extLst>
      <p:ext uri="{BB962C8B-B14F-4D97-AF65-F5344CB8AC3E}">
        <p14:creationId xmlns:p14="http://schemas.microsoft.com/office/powerpoint/2010/main" val="17750726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cs typeface="Calibri"/>
            </a:endParaRPr>
          </a:p>
          <a:p>
            <a:endParaRPr lang="fr-FR" dirty="0">
              <a:cs typeface="Calibri"/>
            </a:endParaRPr>
          </a:p>
          <a:p>
            <a:endParaRPr lang="fr-FR" dirty="0">
              <a:cs typeface="Calibri"/>
            </a:endParaRPr>
          </a:p>
          <a:p>
            <a:r>
              <a:rPr lang="fr-FR" dirty="0">
                <a:cs typeface="Calibri"/>
              </a:rPr>
              <a:t>https://mage-</a:t>
            </a:r>
            <a:r>
              <a:rPr lang="fr-FR" dirty="0" err="1">
                <a:cs typeface="Calibri"/>
              </a:rPr>
              <a:t>media.uship.fr</a:t>
            </a:r>
            <a:r>
              <a:rPr lang="fr-FR" dirty="0">
                <a:cs typeface="Calibri"/>
              </a:rPr>
              <a:t>/media/</a:t>
            </a:r>
            <a:r>
              <a:rPr lang="fr-FR" dirty="0" err="1">
                <a:cs typeface="Calibri"/>
              </a:rPr>
              <a:t>magefan_blog</a:t>
            </a:r>
            <a:r>
              <a:rPr lang="fr-FR" dirty="0">
                <a:cs typeface="Calibri"/>
              </a:rPr>
              <a:t>/</a:t>
            </a:r>
            <a:r>
              <a:rPr lang="fr-FR" dirty="0" err="1">
                <a:cs typeface="Calibri"/>
              </a:rPr>
              <a:t>annexe.jpg</a:t>
            </a:r>
            <a:endParaRPr lang="fr-FR" dirty="0">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13</a:t>
            </a:fld>
            <a:endParaRPr lang="fr-FR"/>
          </a:p>
        </p:txBody>
      </p:sp>
    </p:spTree>
    <p:extLst>
      <p:ext uri="{BB962C8B-B14F-4D97-AF65-F5344CB8AC3E}">
        <p14:creationId xmlns:p14="http://schemas.microsoft.com/office/powerpoint/2010/main" val="20463900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fr-FR" dirty="0"/>
              <a:t>J’aurai pu sous-titrer cette courte présentation : date/time formats and issues</a:t>
            </a:r>
          </a:p>
          <a:p>
            <a:pPr marL="0" marR="0" lvl="0" indent="0" defTabSz="457200" eaLnBrk="1" fontAlgn="auto" latinLnBrk="0" hangingPunct="1">
              <a:lnSpc>
                <a:spcPct val="117999"/>
              </a:lnSpc>
              <a:spcBef>
                <a:spcPts val="0"/>
              </a:spcBef>
              <a:spcAft>
                <a:spcPts val="0"/>
              </a:spcAft>
              <a:buClrTx/>
              <a:buSzTx/>
              <a:buFontTx/>
              <a:buNone/>
              <a:tabLst/>
              <a:defRPr/>
            </a:pPr>
            <a:r>
              <a:rPr lang="fr-FR" dirty="0"/>
              <a:t>Ou : pourquoi vous ne devez jamais utiliser le format </a:t>
            </a:r>
            <a:r>
              <a:rPr lang="fr-FR" dirty="0" err="1"/>
              <a:t>DateTime</a:t>
            </a:r>
            <a:endParaRPr lang="fr-FR" dirty="0"/>
          </a:p>
          <a:p>
            <a:pPr marL="0" marR="0" lvl="0" indent="0" defTabSz="457200" eaLnBrk="1" fontAlgn="auto" latinLnBrk="0" hangingPunct="1">
              <a:lnSpc>
                <a:spcPct val="117999"/>
              </a:lnSpc>
              <a:spcBef>
                <a:spcPts val="0"/>
              </a:spcBef>
              <a:spcAft>
                <a:spcPts val="0"/>
              </a:spcAft>
              <a:buClrTx/>
              <a:buSzTx/>
              <a:buFontTx/>
              <a:buNone/>
              <a:tabLst/>
              <a:defRPr/>
            </a:pPr>
            <a:endParaRPr lang="fr-FR" dirty="0"/>
          </a:p>
          <a:p>
            <a:r>
              <a:rPr lang="fr-FR" dirty="0"/>
              <a:t>Déjà avant de commencer, je dois vous confesser que j’ai longtemps cru que de choisir le bon format de date était un sujet technique.  </a:t>
            </a:r>
          </a:p>
          <a:p>
            <a:endParaRPr lang="fr-FR" dirty="0"/>
          </a:p>
          <a:p>
            <a:r>
              <a:rPr lang="fr-FR" dirty="0"/>
              <a:t>Il n’en est rien, et avec certains de mes anciens collègues, on a été confronté à tellement de cas compliqués et tordus, que je me suis dit que ce serait utile de vous partager quelques leçons apprises à la dure à l’époque.</a:t>
            </a:r>
          </a:p>
          <a:p>
            <a:endParaRPr lang="fr-FR" dirty="0"/>
          </a:p>
          <a:p>
            <a:endParaRPr lang="fr-FR" dirty="0"/>
          </a:p>
          <a:p>
            <a:endParaRPr lang="fr-FR" dirty="0"/>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14</a:t>
            </a:fld>
            <a:endParaRPr lang="fr-FR"/>
          </a:p>
        </p:txBody>
      </p:sp>
    </p:spTree>
    <p:extLst>
      <p:ext uri="{BB962C8B-B14F-4D97-AF65-F5344CB8AC3E}">
        <p14:creationId xmlns:p14="http://schemas.microsoft.com/office/powerpoint/2010/main" val="3500045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Ici vous me connaissez comme VP of Engineering, mais jusqu’à ce que Lucas me contacte il y a 2 ans (presque jour pour jour) pour me proposer de rejoindre </a:t>
            </a:r>
            <a:r>
              <a:rPr lang="fr-FR" dirty="0" err="1"/>
              <a:t>Agicap</a:t>
            </a:r>
            <a:r>
              <a:rPr lang="fr-FR" dirty="0"/>
              <a:t>, j’étais toujours dev. </a:t>
            </a:r>
          </a:p>
          <a:p>
            <a:r>
              <a:rPr lang="fr-FR" dirty="0"/>
              <a:t>Et en tant que dev, j’ai pas mal été confronté à ce sujet.</a:t>
            </a:r>
          </a:p>
          <a:p>
            <a:endParaRPr lang="fr-FR" dirty="0"/>
          </a:p>
          <a:p>
            <a:pPr marL="171450" indent="-171450">
              <a:buFont typeface="Arial" panose="020B0604020202020204" pitchFamily="34" charset="0"/>
              <a:buChar char="•"/>
            </a:pPr>
            <a:r>
              <a:rPr lang="fr-FR" dirty="0">
                <a:effectLst/>
                <a:latin typeface="Helvetica Neue" panose="02000503000000020004" pitchFamily="2" charset="0"/>
              </a:rPr>
              <a:t>Déjà, pendant ma période en banque d’investissement (pendant 12 ans), j’ai du concevoir et coder des systèmes 24/7 – follow the </a:t>
            </a:r>
            <a:r>
              <a:rPr lang="fr-FR" dirty="0" err="1">
                <a:effectLst/>
                <a:latin typeface="Helvetica Neue" panose="02000503000000020004" pitchFamily="2" charset="0"/>
              </a:rPr>
              <a:t>sun</a:t>
            </a:r>
            <a:r>
              <a:rPr lang="fr-FR" dirty="0">
                <a:effectLst/>
                <a:latin typeface="Helvetica Neue" panose="02000503000000020004" pitchFamily="2" charset="0"/>
              </a:rPr>
              <a:t> (j’ai fait la guerre des </a:t>
            </a:r>
            <a:r>
              <a:rPr lang="fr-FR" dirty="0" err="1">
                <a:effectLst/>
                <a:latin typeface="Helvetica Neue" panose="02000503000000020004" pitchFamily="2" charset="0"/>
              </a:rPr>
              <a:t>leap</a:t>
            </a:r>
            <a:r>
              <a:rPr lang="fr-FR" dirty="0">
                <a:effectLst/>
                <a:latin typeface="Helvetica Neue" panose="02000503000000020004" pitchFamily="2" charset="0"/>
              </a:rPr>
              <a:t> seconds et des time gaps comme on dit 😄) et j’ai souvent été une sorte de SRE avant l’heure. A ce titre, j’ai pas mal passé de temps à voir comment on pourrait gérer au mieux la </a:t>
            </a:r>
            <a:r>
              <a:rPr lang="fr-FR" dirty="0" err="1">
                <a:effectLst/>
                <a:latin typeface="Helvetica Neue" panose="02000503000000020004" pitchFamily="2" charset="0"/>
              </a:rPr>
              <a:t>syncho</a:t>
            </a:r>
            <a:r>
              <a:rPr lang="fr-FR" dirty="0">
                <a:effectLst/>
                <a:latin typeface="Helvetica Neue" panose="02000503000000020004" pitchFamily="2" charset="0"/>
              </a:rPr>
              <a:t> des horloges de nos services </a:t>
            </a:r>
            <a:r>
              <a:rPr lang="fr-FR" dirty="0" err="1">
                <a:effectLst/>
                <a:latin typeface="Helvetica Neue" panose="02000503000000020004" pitchFamily="2" charset="0"/>
              </a:rPr>
              <a:t>low</a:t>
            </a:r>
            <a:r>
              <a:rPr lang="fr-FR" dirty="0">
                <a:effectLst/>
                <a:latin typeface="Helvetica Neue" panose="02000503000000020004" pitchFamily="2" charset="0"/>
              </a:rPr>
              <a:t> </a:t>
            </a:r>
            <a:r>
              <a:rPr lang="fr-FR" dirty="0" err="1">
                <a:effectLst/>
                <a:latin typeface="Helvetica Neue" panose="02000503000000020004" pitchFamily="2" charset="0"/>
              </a:rPr>
              <a:t>latency</a:t>
            </a:r>
            <a:r>
              <a:rPr lang="fr-FR" dirty="0">
                <a:effectLst/>
                <a:latin typeface="Helvetica Neue" panose="02000503000000020004" pitchFamily="2" charset="0"/>
              </a:rPr>
              <a:t>. (</a:t>
            </a:r>
            <a:r>
              <a:rPr lang="fr-FR" dirty="0" err="1">
                <a:effectLst/>
                <a:latin typeface="Helvetica Neue" panose="02000503000000020004" pitchFamily="2" charset="0"/>
              </a:rPr>
              <a:t>domain</a:t>
            </a:r>
            <a:r>
              <a:rPr lang="fr-FR" dirty="0">
                <a:effectLst/>
                <a:latin typeface="Helvetica Neue" panose="02000503000000020004" pitchFamily="2" charset="0"/>
              </a:rPr>
              <a:t> time II)</a:t>
            </a:r>
          </a:p>
          <a:p>
            <a:pPr marL="171450" indent="-171450">
              <a:buFont typeface="Arial" panose="020B0604020202020204" pitchFamily="34" charset="0"/>
              <a:buChar char="•"/>
            </a:pPr>
            <a:r>
              <a:rPr lang="fr-FR" dirty="0">
                <a:effectLst/>
                <a:latin typeface="Helvetica Neue" panose="02000503000000020004" pitchFamily="2" charset="0"/>
              </a:rPr>
              <a:t>Quelques années après, quand j’étais à mon compte, j’ai fait de l’Event </a:t>
            </a:r>
            <a:r>
              <a:rPr lang="fr-FR" dirty="0" err="1">
                <a:effectLst/>
                <a:latin typeface="Helvetica Neue" panose="02000503000000020004" pitchFamily="2" charset="0"/>
              </a:rPr>
              <a:t>sourcing</a:t>
            </a:r>
            <a:r>
              <a:rPr lang="fr-FR" dirty="0">
                <a:effectLst/>
                <a:latin typeface="Helvetica Neue" panose="02000503000000020004" pitchFamily="2" charset="0"/>
              </a:rPr>
              <a:t> bi-temporel (avec modification du passé et prévision de l’avenir) pour un asset manager qui gérait des fonds à l’international (une dinguerie en termes de questions métiers sur le temps et les créneaux horaires/time zone à considérer)</a:t>
            </a:r>
          </a:p>
          <a:p>
            <a:pPr marL="171450" indent="-171450">
              <a:buFont typeface="Arial" panose="020B0604020202020204" pitchFamily="34" charset="0"/>
              <a:buChar char="•"/>
            </a:pPr>
            <a:r>
              <a:rPr lang="fr-FR" dirty="0">
                <a:effectLst/>
                <a:latin typeface="Helvetica Neue" panose="02000503000000020004" pitchFamily="2" charset="0"/>
              </a:rPr>
              <a:t>Puis j’ai bossé dans pour un très grand groupe hôtelier, où je m’occupais avec mon équipe de tous les back–ends et de toutes les APIs du groupe. Y compris ceux des sites de leur plateforme de réservation de chambres d'hôtels </a:t>
            </a:r>
            <a:r>
              <a:rPr lang="fr-FR" dirty="0" err="1">
                <a:effectLst/>
                <a:latin typeface="Helvetica Neue" panose="02000503000000020004" pitchFamily="2" charset="0"/>
              </a:rPr>
              <a:t>worldwide</a:t>
            </a:r>
            <a:r>
              <a:rPr lang="fr-FR" dirty="0">
                <a:effectLst/>
                <a:latin typeface="Helvetica Neue" panose="02000503000000020004" pitchFamily="2" charset="0"/>
              </a:rPr>
              <a:t> </a:t>
            </a:r>
          </a:p>
          <a:p>
            <a:pPr marL="628650" lvl="1" indent="-171450">
              <a:buFont typeface="Arial" panose="020B0604020202020204" pitchFamily="34" charset="0"/>
              <a:buChar char="•"/>
            </a:pPr>
            <a:r>
              <a:rPr lang="fr-FR" dirty="0">
                <a:effectLst/>
                <a:latin typeface="Helvetica Neue" panose="02000503000000020004" pitchFamily="2" charset="0"/>
              </a:rPr>
              <a:t>le retour des time zones etc.</a:t>
            </a:r>
          </a:p>
          <a:p>
            <a:pPr marL="171450" indent="-171450">
              <a:buFont typeface="Arial" panose="020B0604020202020204" pitchFamily="34" charset="0"/>
              <a:buChar char="•"/>
            </a:pPr>
            <a:r>
              <a:rPr lang="fr-FR" dirty="0">
                <a:effectLst/>
                <a:latin typeface="Helvetica Neue" panose="02000503000000020004" pitchFamily="2" charset="0"/>
              </a:rPr>
              <a:t>Bref vous l’aurez compris. C’est un sujet qui me parle </a:t>
            </a:r>
            <a:r>
              <a:rPr lang="fr-FR" dirty="0">
                <a:effectLst/>
                <a:latin typeface=".Apple Color Emoji UI"/>
              </a:rPr>
              <a:t>😄</a:t>
            </a:r>
            <a:endParaRPr lang="fr-FR" dirty="0">
              <a:effectLst/>
              <a:latin typeface="Helvetica Neue" panose="02000503000000020004" pitchFamily="2" charset="0"/>
            </a:endParaRPr>
          </a:p>
          <a:p>
            <a:endParaRPr lang="fr-FR" dirty="0"/>
          </a:p>
          <a:p>
            <a:endParaRPr lang="fr-FR" dirty="0"/>
          </a:p>
          <a:p>
            <a:endParaRPr lang="fr-FR" dirty="0">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2</a:t>
            </a:fld>
            <a:endParaRPr lang="fr-FR"/>
          </a:p>
        </p:txBody>
      </p:sp>
    </p:spTree>
    <p:extLst>
      <p:ext uri="{BB962C8B-B14F-4D97-AF65-F5344CB8AC3E}">
        <p14:creationId xmlns:p14="http://schemas.microsoft.com/office/powerpoint/2010/main" val="6696499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fr-FR" dirty="0">
                <a:effectLst/>
                <a:latin typeface="Helvetica Neue" panose="02000503000000020004" pitchFamily="2" charset="0"/>
              </a:rPr>
              <a:t>On va voir ensemble quelques définitions et concepts de base pour aligner nos modèles mentaux et mieux nous comprendre par la suite</a:t>
            </a:r>
          </a:p>
          <a:p>
            <a:pPr marL="228600" indent="-228600">
              <a:buFont typeface="+mj-lt"/>
              <a:buAutoNum type="arabicPeriod"/>
            </a:pPr>
            <a:endParaRPr lang="fr-FR" dirty="0">
              <a:effectLst/>
              <a:latin typeface="Helvetica Neue" panose="02000503000000020004" pitchFamily="2" charset="0"/>
            </a:endParaRPr>
          </a:p>
          <a:p>
            <a:pPr marL="228600" indent="-228600">
              <a:buFont typeface="+mj-lt"/>
              <a:buAutoNum type="arabicPeriod"/>
            </a:pPr>
            <a:r>
              <a:rPr lang="fr-FR" dirty="0">
                <a:effectLst/>
                <a:latin typeface="Helvetica Neue" panose="02000503000000020004" pitchFamily="2" charset="0"/>
              </a:rPr>
              <a:t>On tentera de répondre ensuite à quelques questions d’ordre pratiques (muni de ces définitions) et on parlera de quelle types de données utiliser pour quels usages. On abordera notamment des cas concrets qui se posent chez </a:t>
            </a:r>
            <a:r>
              <a:rPr lang="fr-FR" dirty="0" err="1">
                <a:effectLst/>
                <a:latin typeface="Helvetica Neue" panose="02000503000000020004" pitchFamily="2" charset="0"/>
              </a:rPr>
              <a:t>agicap</a:t>
            </a:r>
            <a:r>
              <a:rPr lang="fr-FR" dirty="0">
                <a:effectLst/>
                <a:latin typeface="Helvetica Neue" panose="02000503000000020004" pitchFamily="2" charset="0"/>
              </a:rPr>
              <a:t>, et en particulier ce qu’on voudrait faire pour corriger des bugs côté CF</a:t>
            </a:r>
          </a:p>
          <a:p>
            <a:pPr marL="228600" indent="-228600">
              <a:buFont typeface="+mj-lt"/>
              <a:buAutoNum type="arabicPeriod"/>
            </a:pPr>
            <a:endParaRPr lang="fr-FR" dirty="0">
              <a:effectLst/>
              <a:latin typeface="Helvetica Neue" panose="02000503000000020004" pitchFamily="2" charset="0"/>
            </a:endParaRPr>
          </a:p>
          <a:p>
            <a:pPr marL="228600" indent="-228600">
              <a:buFont typeface="+mj-lt"/>
              <a:buAutoNum type="arabicPeriod"/>
            </a:pPr>
            <a:r>
              <a:rPr lang="fr-FR" dirty="0">
                <a:effectLst/>
                <a:latin typeface="Helvetica Neue" panose="02000503000000020004" pitchFamily="2" charset="0"/>
              </a:rPr>
              <a:t>On finira par résumer les règles à suivre et les </a:t>
            </a:r>
            <a:r>
              <a:rPr lang="fr-FR" dirty="0" err="1">
                <a:effectLst/>
                <a:latin typeface="Helvetica Neue" panose="02000503000000020004" pitchFamily="2" charset="0"/>
              </a:rPr>
              <a:t>tips</a:t>
            </a:r>
            <a:r>
              <a:rPr lang="fr-FR" dirty="0">
                <a:effectLst/>
                <a:latin typeface="Helvetica Neue" panose="02000503000000020004" pitchFamily="2" charset="0"/>
              </a:rPr>
              <a:t> and tricks à retenir autours des dates, des instants et des </a:t>
            </a:r>
            <a:r>
              <a:rPr lang="fr-FR" dirty="0" err="1">
                <a:effectLst/>
                <a:latin typeface="Helvetica Neue" panose="02000503000000020004" pitchFamily="2" charset="0"/>
              </a:rPr>
              <a:t>timezones</a:t>
            </a:r>
            <a:endParaRPr lang="fr-FR" dirty="0">
              <a:effectLst/>
              <a:latin typeface="Helvetica Neue" panose="02000503000000020004" pitchFamily="2" charset="0"/>
            </a:endParaRPr>
          </a:p>
          <a:p>
            <a:endParaRPr lang="fr-FR" dirty="0">
              <a:effectLst/>
              <a:latin typeface="Helvetica Neue" panose="02000503000000020004" pitchFamily="2" charset="0"/>
            </a:endParaRPr>
          </a:p>
          <a:p>
            <a:br>
              <a:rPr lang="fr-FR" dirty="0">
                <a:effectLst/>
                <a:latin typeface="Helvetica Neue" panose="02000503000000020004" pitchFamily="2" charset="0"/>
              </a:rPr>
            </a:br>
            <a:endParaRPr lang="fr-FR" dirty="0">
              <a:effectLst/>
              <a:latin typeface="Helvetica Neue" panose="02000503000000020004" pitchFamily="2" charset="0"/>
            </a:endParaRPr>
          </a:p>
          <a:p>
            <a:r>
              <a:rPr lang="fr-FR" dirty="0">
                <a:effectLst/>
                <a:latin typeface="Helvetica Neue" panose="02000503000000020004" pitchFamily="2" charset="0"/>
              </a:rPr>
              <a:t>Et bien sûr, on pourra finir par une session de discussion et de Questions/Réponses si vous n’avez pas réussi à déjà toutes les poser avant au fil de l’eau</a:t>
            </a:r>
          </a:p>
          <a:p>
            <a:endParaRPr lang="fr-FR" dirty="0">
              <a:cs typeface="Calibri"/>
            </a:endParaRPr>
          </a:p>
        </p:txBody>
      </p:sp>
      <p:sp>
        <p:nvSpPr>
          <p:cNvPr id="4" name="Slide Number Placeholder 3"/>
          <p:cNvSpPr>
            <a:spLocks noGrp="1"/>
          </p:cNvSpPr>
          <p:nvPr>
            <p:ph type="sldNum" sz="quarter" idx="5"/>
          </p:nvPr>
        </p:nvSpPr>
        <p:spPr/>
        <p:txBody>
          <a:bodyPr/>
          <a:lstStyle/>
          <a:p>
            <a:fld id="{788D8A45-B12B-40AF-A07B-2EBC15495A4C}" type="slidenum">
              <a:rPr lang="fr-FR" smtClean="0"/>
              <a:t>3</a:t>
            </a:fld>
            <a:endParaRPr lang="fr-FR"/>
          </a:p>
        </p:txBody>
      </p:sp>
    </p:spTree>
    <p:extLst>
      <p:ext uri="{BB962C8B-B14F-4D97-AF65-F5344CB8AC3E}">
        <p14:creationId xmlns:p14="http://schemas.microsoft.com/office/powerpoint/2010/main" val="3828449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Gros disclaimer </a:t>
            </a:r>
          </a:p>
          <a:p>
            <a:endParaRPr lang="fr-FR" dirty="0"/>
          </a:p>
          <a:p>
            <a:r>
              <a:rPr lang="fr-FR" dirty="0">
                <a:effectLst/>
                <a:latin typeface="Helvetica Neue" panose="02000503000000020004" pitchFamily="2" charset="0"/>
              </a:rPr>
              <a:t>Je ne vais vous parler ici que du temps sur terre. Je rêverai un jour de faire du dev pour des trucs liés à de voyages spatiaux et soumis à des forces gravitationnelles de différentes intensité, mais on ne parlera pas de ça aujourd’hui. </a:t>
            </a:r>
          </a:p>
          <a:p>
            <a:endParaRPr lang="fr-FR" dirty="0">
              <a:effectLst/>
              <a:latin typeface="Helvetica Neue" panose="02000503000000020004" pitchFamily="2" charset="0"/>
            </a:endParaRPr>
          </a:p>
          <a:p>
            <a:r>
              <a:rPr lang="fr-FR" dirty="0">
                <a:effectLst/>
                <a:latin typeface="Helvetica Neue" panose="02000503000000020004" pitchFamily="2" charset="0"/>
              </a:rPr>
              <a:t>Aujourd’hui, on va rester </a:t>
            </a:r>
            <a:r>
              <a:rPr lang="fr-FR" dirty="0" err="1">
                <a:effectLst/>
                <a:latin typeface="Helvetica Neue" panose="02000503000000020004" pitchFamily="2" charset="0"/>
              </a:rPr>
              <a:t>concreto</a:t>
            </a:r>
            <a:r>
              <a:rPr lang="fr-FR" dirty="0">
                <a:effectLst/>
                <a:latin typeface="Helvetica Neue" panose="02000503000000020004" pitchFamily="2" charset="0"/>
              </a:rPr>
              <a:t>-concret sur les cas d’usage d’</a:t>
            </a:r>
            <a:r>
              <a:rPr lang="fr-FR" dirty="0" err="1">
                <a:effectLst/>
                <a:latin typeface="Helvetica Neue" panose="02000503000000020004" pitchFamily="2" charset="0"/>
              </a:rPr>
              <a:t>agicap</a:t>
            </a:r>
            <a:r>
              <a:rPr lang="fr-FR" dirty="0">
                <a:effectLst/>
                <a:latin typeface="Helvetica Neue" panose="02000503000000020004" pitchFamily="2" charset="0"/>
              </a:rPr>
              <a:t>. A la toute fin de cette session, je vous livrerai -quand même- une dinguerie sur le temps si on se place dans un autre contexte, celui de la physique fondamentale. </a:t>
            </a:r>
          </a:p>
          <a:p>
            <a:endParaRPr lang="fr-FR" dirty="0">
              <a:effectLst/>
              <a:latin typeface="Helvetica Neue" panose="02000503000000020004" pitchFamily="2" charset="0"/>
            </a:endParaRPr>
          </a:p>
          <a:p>
            <a:endParaRPr lang="fr-FR" dirty="0">
              <a:effectLst/>
              <a:latin typeface="Helvetica Neue" panose="02000503000000020004" pitchFamily="2" charset="0"/>
            </a:endParaRPr>
          </a:p>
          <a:p>
            <a:r>
              <a:rPr lang="fr-FR" dirty="0">
                <a:effectLst/>
                <a:latin typeface="Helvetica Neue" panose="02000503000000020004" pitchFamily="2" charset="0"/>
              </a:rPr>
              <a:t>https://</a:t>
            </a:r>
            <a:r>
              <a:rPr lang="fr-FR" dirty="0" err="1">
                <a:effectLst/>
                <a:latin typeface="Helvetica Neue" panose="02000503000000020004" pitchFamily="2" charset="0"/>
              </a:rPr>
              <a:t>www.google.com</a:t>
            </a:r>
            <a:r>
              <a:rPr lang="fr-FR" dirty="0">
                <a:effectLst/>
                <a:latin typeface="Helvetica Neue" panose="02000503000000020004" pitchFamily="2" charset="0"/>
              </a:rPr>
              <a:t>/</a:t>
            </a:r>
            <a:r>
              <a:rPr lang="fr-FR" dirty="0" err="1">
                <a:effectLst/>
                <a:latin typeface="Helvetica Neue" panose="02000503000000020004" pitchFamily="2" charset="0"/>
              </a:rPr>
              <a:t>url?sa</a:t>
            </a:r>
            <a:r>
              <a:rPr lang="fr-FR" dirty="0">
                <a:effectLst/>
                <a:latin typeface="Helvetica Neue" panose="02000503000000020004" pitchFamily="2" charset="0"/>
              </a:rPr>
              <a:t>=</a:t>
            </a:r>
            <a:r>
              <a:rPr lang="fr-FR" dirty="0" err="1">
                <a:effectLst/>
                <a:latin typeface="Helvetica Neue" panose="02000503000000020004" pitchFamily="2" charset="0"/>
              </a:rPr>
              <a:t>i&amp;url</a:t>
            </a:r>
            <a:r>
              <a:rPr lang="fr-FR" dirty="0">
                <a:effectLst/>
                <a:latin typeface="Helvetica Neue" panose="02000503000000020004" pitchFamily="2" charset="0"/>
              </a:rPr>
              <a:t>=https%3A%2F%2Fwww.space.com%2Fmoon-drifting-away-from-earth-2-5-billion-years&amp;psig=AOvVaw3LRNWXdHR_WT9sOuObPC2c&amp;ust=1696856985212000&amp;source=</a:t>
            </a:r>
            <a:r>
              <a:rPr lang="fr-FR" dirty="0" err="1">
                <a:effectLst/>
                <a:latin typeface="Helvetica Neue" panose="02000503000000020004" pitchFamily="2" charset="0"/>
              </a:rPr>
              <a:t>images&amp;cd</a:t>
            </a:r>
            <a:r>
              <a:rPr lang="fr-FR" dirty="0">
                <a:effectLst/>
                <a:latin typeface="Helvetica Neue" panose="02000503000000020004" pitchFamily="2" charset="0"/>
              </a:rPr>
              <a:t>=</a:t>
            </a:r>
            <a:r>
              <a:rPr lang="fr-FR" dirty="0" err="1">
                <a:effectLst/>
                <a:latin typeface="Helvetica Neue" panose="02000503000000020004" pitchFamily="2" charset="0"/>
              </a:rPr>
              <a:t>vfe&amp;opi</a:t>
            </a:r>
            <a:r>
              <a:rPr lang="fr-FR" dirty="0">
                <a:effectLst/>
                <a:latin typeface="Helvetica Neue" panose="02000503000000020004" pitchFamily="2" charset="0"/>
              </a:rPr>
              <a:t>=89978449&amp;ved=0CBEQjRxqFwoTCKjcnILD5oEDFQAAAAAdAAAAABAI</a:t>
            </a:r>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4</a:t>
            </a:fld>
            <a:endParaRPr lang="fr-FR"/>
          </a:p>
        </p:txBody>
      </p:sp>
    </p:spTree>
    <p:extLst>
      <p:ext uri="{BB962C8B-B14F-4D97-AF65-F5344CB8AC3E}">
        <p14:creationId xmlns:p14="http://schemas.microsoft.com/office/powerpoint/2010/main" val="720257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effectLst/>
                <a:latin typeface="Helvetica Neue" panose="02000503000000020004" pitchFamily="2" charset="0"/>
              </a:rPr>
              <a:t>Mais d’ici là, concentrons-nous sur le temps que l’on peut observer sur notre belle planète.</a:t>
            </a:r>
          </a:p>
          <a:p>
            <a:endParaRPr lang="fr-FR" dirty="0">
              <a:effectLst/>
              <a:latin typeface="Helvetica Neue" panose="02000503000000020004" pitchFamily="2" charset="0"/>
            </a:endParaRPr>
          </a:p>
          <a:p>
            <a:r>
              <a:rPr lang="fr-FR" dirty="0">
                <a:effectLst/>
                <a:latin typeface="Helvetica Neue" panose="02000503000000020004" pitchFamily="2" charset="0"/>
              </a:rPr>
              <a:t>Et encore, du temps qu’on observe globalement au niveau de la mer (de la surface des océans), lorsqu’on est soumis à la même force de gravité. Et pas celui qu’on observera depuis les hauteurs de Chamonix où la force gravitationnelle - qui est légèrement moins importante que dans les plaines - nous ralentis moins le temps, et nous fait vieillir très légèrement plus vite  que les gens qui sont au niveau de la mer.</a:t>
            </a:r>
            <a:endParaRPr lang="fr-FR" dirty="0"/>
          </a:p>
          <a:p>
            <a:endParaRPr lang="fr-FR" dirty="0"/>
          </a:p>
          <a:p>
            <a:endParaRPr lang="fr-FR" dirty="0"/>
          </a:p>
          <a:p>
            <a:endParaRPr lang="fr-FR" dirty="0"/>
          </a:p>
          <a:p>
            <a:r>
              <a:rPr lang="fr-FR" dirty="0"/>
              <a:t>https://</a:t>
            </a:r>
            <a:r>
              <a:rPr lang="fr-FR" dirty="0" err="1"/>
              <a:t>www.google.com</a:t>
            </a:r>
            <a:r>
              <a:rPr lang="fr-FR" dirty="0"/>
              <a:t>/</a:t>
            </a:r>
            <a:r>
              <a:rPr lang="fr-FR" dirty="0" err="1"/>
              <a:t>url?sa</a:t>
            </a:r>
            <a:r>
              <a:rPr lang="fr-FR" dirty="0"/>
              <a:t>=</a:t>
            </a:r>
            <a:r>
              <a:rPr lang="fr-FR" dirty="0" err="1"/>
              <a:t>i&amp;url</a:t>
            </a:r>
            <a:r>
              <a:rPr lang="fr-FR" dirty="0"/>
              <a:t>=https%3A%2F%2Fwww.cassonadeetcamembert.fr%2F2015%2F07%2Frandonnees-autour-du-lac-dannecy%2F&amp;psig=AOvVaw3wUI2D__JzGCV-XEW52f_u&amp;ust=1696857362705000&amp;source=</a:t>
            </a:r>
            <a:r>
              <a:rPr lang="fr-FR" dirty="0" err="1"/>
              <a:t>images&amp;cd</a:t>
            </a:r>
            <a:r>
              <a:rPr lang="fr-FR" dirty="0"/>
              <a:t>=</a:t>
            </a:r>
            <a:r>
              <a:rPr lang="fr-FR" dirty="0" err="1"/>
              <a:t>vfe&amp;opi</a:t>
            </a:r>
            <a:r>
              <a:rPr lang="fr-FR" dirty="0"/>
              <a:t>=89978449&amp;ved=0CBEQjRxqGAoTCIi0wcfE5oEDFQAAAAAdAAAAABCzBA</a:t>
            </a:r>
          </a:p>
        </p:txBody>
      </p:sp>
      <p:sp>
        <p:nvSpPr>
          <p:cNvPr id="4" name="Slide Number Placeholder 3"/>
          <p:cNvSpPr>
            <a:spLocks noGrp="1"/>
          </p:cNvSpPr>
          <p:nvPr>
            <p:ph type="sldNum" sz="quarter" idx="5"/>
          </p:nvPr>
        </p:nvSpPr>
        <p:spPr/>
        <p:txBody>
          <a:bodyPr/>
          <a:lstStyle/>
          <a:p>
            <a:fld id="{788D8A45-B12B-40AF-A07B-2EBC15495A4C}" type="slidenum">
              <a:rPr lang="fr-FR" smtClean="0"/>
              <a:t>5</a:t>
            </a:fld>
            <a:endParaRPr lang="fr-FR"/>
          </a:p>
        </p:txBody>
      </p:sp>
    </p:spTree>
    <p:extLst>
      <p:ext uri="{BB962C8B-B14F-4D97-AF65-F5344CB8AC3E}">
        <p14:creationId xmlns:p14="http://schemas.microsoft.com/office/powerpoint/2010/main" val="4257949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effectLst/>
                <a:latin typeface="Helvetica Neue" panose="02000503000000020004" pitchFamily="2" charset="0"/>
              </a:rPr>
              <a:t>D’ailleurs sur le sujet de l’impact de la gravité sur le temps propre, rappelez-vous de la scène dans </a:t>
            </a:r>
            <a:r>
              <a:rPr lang="fr-FR" dirty="0" err="1">
                <a:effectLst/>
                <a:latin typeface="Helvetica Neue" panose="02000503000000020004" pitchFamily="2" charset="0"/>
              </a:rPr>
              <a:t>Interstellar</a:t>
            </a:r>
            <a:r>
              <a:rPr lang="fr-FR" dirty="0">
                <a:effectLst/>
                <a:latin typeface="Helvetica Neue" panose="02000503000000020004" pitchFamily="2" charset="0"/>
              </a:rPr>
              <a:t>, où certains atterrissent sur une planète ultra massive (celle avec de l’eau).</a:t>
            </a:r>
          </a:p>
          <a:p>
            <a:endParaRPr lang="fr-FR" dirty="0">
              <a:effectLst/>
              <a:latin typeface="Helvetica Neue" panose="02000503000000020004" pitchFamily="2" charset="0"/>
            </a:endParaRPr>
          </a:p>
          <a:p>
            <a:r>
              <a:rPr lang="fr-FR" dirty="0">
                <a:effectLst/>
                <a:latin typeface="Helvetica Neue" panose="02000503000000020004" pitchFamily="2" charset="0"/>
              </a:rPr>
              <a:t>Les 15 minutes passées sur cette planète ultra massive, correspondent à 7 ans pour ceux qui sont restés à les attendre en orbite. </a:t>
            </a:r>
          </a:p>
          <a:p>
            <a:endParaRPr lang="fr-FR" dirty="0">
              <a:effectLst/>
              <a:latin typeface="Helvetica Neue" panose="02000503000000020004" pitchFamily="2" charset="0"/>
            </a:endParaRPr>
          </a:p>
          <a:p>
            <a:r>
              <a:rPr lang="fr-FR" dirty="0">
                <a:effectLst/>
                <a:latin typeface="Helvetica Neue" panose="02000503000000020004" pitchFamily="2" charset="0"/>
              </a:rPr>
              <a:t>Mais ça ne sera pas le sujet du jour.</a:t>
            </a:r>
          </a:p>
        </p:txBody>
      </p:sp>
      <p:sp>
        <p:nvSpPr>
          <p:cNvPr id="4" name="Slide Number Placeholder 3"/>
          <p:cNvSpPr>
            <a:spLocks noGrp="1"/>
          </p:cNvSpPr>
          <p:nvPr>
            <p:ph type="sldNum" sz="quarter" idx="5"/>
          </p:nvPr>
        </p:nvSpPr>
        <p:spPr/>
        <p:txBody>
          <a:bodyPr/>
          <a:lstStyle/>
          <a:p>
            <a:fld id="{788D8A45-B12B-40AF-A07B-2EBC15495A4C}" type="slidenum">
              <a:rPr lang="fr-FR" smtClean="0"/>
              <a:t>6</a:t>
            </a:fld>
            <a:endParaRPr lang="fr-FR"/>
          </a:p>
        </p:txBody>
      </p:sp>
    </p:spTree>
    <p:extLst>
      <p:ext uri="{BB962C8B-B14F-4D97-AF65-F5344CB8AC3E}">
        <p14:creationId xmlns:p14="http://schemas.microsoft.com/office/powerpoint/2010/main" val="426373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dirty="0">
                <a:effectLst/>
                <a:latin typeface="Helvetica Neue" panose="02000503000000020004" pitchFamily="2" charset="0"/>
              </a:rPr>
              <a:t>On va plutôt rentrer dans le vif du sujet du coup avec une question  pratico-pratique :</a:t>
            </a:r>
          </a:p>
          <a:p>
            <a:endParaRPr lang="fr-FR" b="1" dirty="0">
              <a:effectLst/>
              <a:latin typeface="Helvetica Neue" panose="02000503000000020004" pitchFamily="2" charset="0"/>
            </a:endParaRPr>
          </a:p>
          <a:p>
            <a:r>
              <a:rPr lang="fr-FR" b="1" dirty="0">
                <a:effectLst/>
                <a:latin typeface="Helvetica Neue" panose="02000503000000020004" pitchFamily="2" charset="0"/>
              </a:rPr>
              <a:t>(clic)</a:t>
            </a:r>
          </a:p>
          <a:p>
            <a:endParaRPr lang="fr-FR" dirty="0">
              <a:effectLst/>
              <a:latin typeface="Helvetica Neue" panose="02000503000000020004" pitchFamily="2" charset="0"/>
            </a:endParaRPr>
          </a:p>
          <a:p>
            <a:pPr algn="l"/>
            <a:r>
              <a:rPr lang="fr-FR" sz="1200" b="1" dirty="0">
                <a:solidFill>
                  <a:srgbClr val="FAD45F"/>
                </a:solidFill>
                <a:latin typeface="Alte Haas Grotesk" panose="02000503000000020004" pitchFamily="2" charset="77"/>
              </a:rPr>
              <a:t>Mettons que je récupère l’instant suivant pour la date de valeur d’une opération d’un client côté DI :</a:t>
            </a:r>
            <a:br>
              <a:rPr lang="fr-FR" sz="1200" b="1" dirty="0">
                <a:solidFill>
                  <a:srgbClr val="FAD45F"/>
                </a:solidFill>
                <a:latin typeface="Alte Haas Grotesk" panose="02000503000000020004" pitchFamily="2" charset="77"/>
              </a:rPr>
            </a:br>
            <a:endParaRPr lang="fr-FR" sz="1200" b="1" dirty="0">
              <a:solidFill>
                <a:srgbClr val="FAD45F"/>
              </a:solidFill>
              <a:latin typeface="Alte Haas Grotesk" panose="02000503000000020004" pitchFamily="2" charset="77"/>
            </a:endParaRPr>
          </a:p>
          <a:p>
            <a:pPr algn="l"/>
            <a:r>
              <a:rPr lang="fr-FR" sz="1200" b="1" dirty="0">
                <a:latin typeface="Alte Haas Grotesk" panose="02000503000000020004" pitchFamily="2" charset="77"/>
              </a:rPr>
              <a:t>Jun 7th 2018 22h10 UTC (+00)</a:t>
            </a:r>
          </a:p>
          <a:p>
            <a:pPr algn="l"/>
            <a:endParaRPr lang="fr-FR" sz="1200" b="1" dirty="0">
              <a:latin typeface="Alte Haas Grotesk" panose="02000503000000020004" pitchFamily="2" charset="77"/>
            </a:endParaRPr>
          </a:p>
          <a:p>
            <a:pPr algn="l"/>
            <a:r>
              <a:rPr lang="fr-FR" sz="1200" b="1" dirty="0">
                <a:solidFill>
                  <a:srgbClr val="FAD45F"/>
                </a:solidFill>
                <a:latin typeface="Alte Haas Grotesk" panose="02000503000000020004" pitchFamily="2" charset="77"/>
              </a:rPr>
              <a:t>A quelle journée dois-je affecter cette opération dans le plan de </a:t>
            </a:r>
            <a:r>
              <a:rPr lang="fr-FR" sz="1200" b="1" dirty="0" err="1">
                <a:solidFill>
                  <a:srgbClr val="FAD45F"/>
                </a:solidFill>
                <a:latin typeface="Alte Haas Grotesk" panose="02000503000000020004" pitchFamily="2" charset="77"/>
              </a:rPr>
              <a:t>tréso</a:t>
            </a:r>
            <a:r>
              <a:rPr lang="fr-FR" sz="1200" b="1" dirty="0">
                <a:solidFill>
                  <a:srgbClr val="FAD45F"/>
                </a:solidFill>
                <a:latin typeface="Alte Haas Grotesk" panose="02000503000000020004" pitchFamily="2" charset="77"/>
              </a:rPr>
              <a:t> du client ?</a:t>
            </a:r>
          </a:p>
          <a:p>
            <a:pPr algn="l"/>
            <a:endParaRPr lang="fr-FR" sz="1200" b="1" dirty="0">
              <a:solidFill>
                <a:srgbClr val="FAD45F"/>
              </a:solidFill>
              <a:latin typeface="Alte Haas Grotesk" panose="02000503000000020004" pitchFamily="2" charset="77"/>
            </a:endParaRPr>
          </a:p>
          <a:p>
            <a:pPr algn="l"/>
            <a:r>
              <a:rPr lang="fr-FR" sz="1200" b="1" dirty="0">
                <a:solidFill>
                  <a:srgbClr val="FAD45F"/>
                </a:solidFill>
                <a:latin typeface="Alte Haas Grotesk" panose="02000503000000020004" pitchFamily="2" charset="77"/>
              </a:rPr>
              <a:t>(silence pour que les gens répondent)</a:t>
            </a:r>
          </a:p>
          <a:p>
            <a:pPr algn="l"/>
            <a:endParaRPr lang="fr-FR" sz="1200" b="1" dirty="0">
              <a:solidFill>
                <a:srgbClr val="FAD45F"/>
              </a:solidFill>
              <a:latin typeface="Alte Haas Grotesk" panose="02000503000000020004" pitchFamily="2" charset="77"/>
            </a:endParaRPr>
          </a:p>
          <a:p>
            <a:pPr algn="l"/>
            <a:r>
              <a:rPr lang="fr-FR" sz="1200" b="1" dirty="0">
                <a:solidFill>
                  <a:srgbClr val="FAD45F"/>
                </a:solidFill>
                <a:latin typeface="Alte Haas Grotesk" panose="02000503000000020004" pitchFamily="2" charset="77"/>
              </a:rPr>
              <a:t>(Soluce à ne pas dévoiler  : 7 juin à 22h10 UTC, c’est déjà le 8 juin en France)</a:t>
            </a:r>
          </a:p>
          <a:p>
            <a:pPr algn="l"/>
            <a:endParaRPr lang="fr-FR" sz="1200" b="1" dirty="0">
              <a:solidFill>
                <a:srgbClr val="FAD45F"/>
              </a:solidFill>
              <a:latin typeface="Alte Haas Grotesk" panose="02000503000000020004" pitchFamily="2" charset="77"/>
            </a:endParaRPr>
          </a:p>
          <a:p>
            <a:r>
              <a:rPr lang="fr-FR" dirty="0">
                <a:effectLst/>
                <a:latin typeface="Helvetica Neue" panose="02000503000000020004" pitchFamily="2" charset="0"/>
              </a:rPr>
              <a:t>Bon. Avant de vous laisser me répondre (ou de vous donner ma réponse), on va se partager un peu de </a:t>
            </a:r>
            <a:r>
              <a:rPr lang="fr-FR" b="1" dirty="0">
                <a:effectLst/>
                <a:latin typeface="Helvetica Neue" panose="02000503000000020004" pitchFamily="2" charset="0"/>
              </a:rPr>
              <a:t>vocabulaire pour qu’on parle toutes et tous de la même chose.</a:t>
            </a:r>
            <a:endParaRPr lang="fr-FR" dirty="0">
              <a:effectLst/>
              <a:latin typeface="Helvetica Neue" panose="02000503000000020004" pitchFamily="2" charset="0"/>
            </a:endParaRPr>
          </a:p>
          <a:p>
            <a:endParaRPr lang="fr-FR" dirty="0">
              <a:effectLst/>
              <a:latin typeface="Helvetica Neue" panose="02000503000000020004" pitchFamily="2" charset="0"/>
            </a:endParaRPr>
          </a:p>
          <a:p>
            <a:r>
              <a:rPr lang="fr-FR" dirty="0">
                <a:effectLst/>
                <a:latin typeface="Helvetica Neue" panose="02000503000000020004" pitchFamily="2" charset="0"/>
              </a:rPr>
              <a:t>On va commencer par : c’est quoi </a:t>
            </a:r>
            <a:r>
              <a:rPr lang="fr-FR" b="1" dirty="0">
                <a:effectLst/>
                <a:latin typeface="Helvetica Neue" panose="02000503000000020004" pitchFamily="2" charset="0"/>
              </a:rPr>
              <a:t>une date</a:t>
            </a:r>
            <a:r>
              <a:rPr lang="fr-FR" dirty="0">
                <a:effectLst/>
                <a:latin typeface="Helvetica Neue" panose="02000503000000020004" pitchFamily="2" charset="0"/>
              </a:rPr>
              <a:t> et c’est quoi </a:t>
            </a:r>
            <a:r>
              <a:rPr lang="fr-FR" b="1" dirty="0">
                <a:effectLst/>
                <a:latin typeface="Helvetica Neue" panose="02000503000000020004" pitchFamily="2" charset="0"/>
              </a:rPr>
              <a:t>un instant</a:t>
            </a:r>
            <a:endParaRPr lang="fr-FR" dirty="0">
              <a:effectLst/>
              <a:latin typeface="Helvetica Neue" panose="02000503000000020004" pitchFamily="2" charset="0"/>
            </a:endParaRPr>
          </a:p>
          <a:p>
            <a:endParaRPr lang="fr-FR" dirty="0">
              <a:effectLst/>
              <a:latin typeface="Helvetica Neue" panose="02000503000000020004" pitchFamily="2" charset="0"/>
            </a:endParaRPr>
          </a:p>
          <a:p>
            <a:endParaRPr lang="fr-FR" dirty="0">
              <a:effectLst/>
              <a:latin typeface="Helvetica Neue" panose="02000503000000020004" pitchFamily="2" charset="0"/>
            </a:endParaRPr>
          </a:p>
          <a:p>
            <a:endParaRPr lang="fr-FR" dirty="0">
              <a:effectLst/>
              <a:latin typeface="Helvetica Neue" panose="02000503000000020004" pitchFamily="2" charset="0"/>
            </a:endParaRPr>
          </a:p>
          <a:p>
            <a:endParaRPr lang="fr-FR" dirty="0">
              <a:effectLst/>
              <a:latin typeface="Helvetica Neue" panose="02000503000000020004" pitchFamily="2" charset="0"/>
            </a:endParaRPr>
          </a:p>
          <a:p>
            <a:endParaRPr lang="fr-FR" dirty="0">
              <a:effectLst/>
              <a:latin typeface="Helvetica Neue" panose="02000503000000020004" pitchFamily="2" charset="0"/>
            </a:endParaRPr>
          </a:p>
          <a:p>
            <a:endParaRPr lang="fr-FR" dirty="0">
              <a:effectLst/>
              <a:latin typeface="Helvetica Neue" panose="02000503000000020004" pitchFamily="2" charset="0"/>
            </a:endParaRPr>
          </a:p>
          <a:p>
            <a:r>
              <a:rPr lang="fr-FR" dirty="0">
                <a:effectLst/>
                <a:latin typeface="Helvetica Neue" panose="02000503000000020004" pitchFamily="2" charset="0"/>
              </a:rPr>
              <a:t>https://</a:t>
            </a:r>
            <a:r>
              <a:rPr lang="fr-FR" dirty="0" err="1">
                <a:effectLst/>
                <a:latin typeface="Helvetica Neue" panose="02000503000000020004" pitchFamily="2" charset="0"/>
              </a:rPr>
              <a:t>hips.hearstapps.com</a:t>
            </a:r>
            <a:r>
              <a:rPr lang="fr-FR" dirty="0">
                <a:effectLst/>
                <a:latin typeface="Helvetica Neue" panose="02000503000000020004" pitchFamily="2" charset="0"/>
              </a:rPr>
              <a:t>/</a:t>
            </a:r>
            <a:r>
              <a:rPr lang="fr-FR" dirty="0" err="1">
                <a:effectLst/>
                <a:latin typeface="Helvetica Neue" panose="02000503000000020004" pitchFamily="2" charset="0"/>
              </a:rPr>
              <a:t>hmg</a:t>
            </a:r>
            <a:r>
              <a:rPr lang="fr-FR" dirty="0">
                <a:effectLst/>
                <a:latin typeface="Helvetica Neue" panose="02000503000000020004" pitchFamily="2" charset="0"/>
              </a:rPr>
              <a:t>-prod/images/loki-1624948549.png</a:t>
            </a:r>
          </a:p>
          <a:p>
            <a:pPr algn="l"/>
            <a:endParaRPr lang="fr-FR" sz="1200" b="1" dirty="0">
              <a:solidFill>
                <a:srgbClr val="FAD45F"/>
              </a:solidFill>
              <a:latin typeface="Alte Haas Grotesk" panose="02000503000000020004" pitchFamily="2" charset="77"/>
            </a:endParaRPr>
          </a:p>
          <a:p>
            <a:endParaRPr lang="fr-FR" dirty="0"/>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7</a:t>
            </a:fld>
            <a:endParaRPr lang="fr-FR"/>
          </a:p>
        </p:txBody>
      </p:sp>
    </p:spTree>
    <p:extLst>
      <p:ext uri="{BB962C8B-B14F-4D97-AF65-F5344CB8AC3E}">
        <p14:creationId xmlns:p14="http://schemas.microsoft.com/office/powerpoint/2010/main" val="10927861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u="sng" dirty="0">
                <a:effectLst/>
                <a:latin typeface="Helvetica Neue" panose="02000503000000020004" pitchFamily="2" charset="0"/>
              </a:rPr>
              <a:t>Instant :</a:t>
            </a:r>
            <a:r>
              <a:rPr lang="fr-FR" dirty="0">
                <a:effectLst/>
                <a:latin typeface="Helvetica Neue" panose="02000503000000020004" pitchFamily="2" charset="0"/>
              </a:rPr>
              <a:t> moment précis dans le temps. On parle aussi de temps global/absolu/instantané/universel.</a:t>
            </a:r>
          </a:p>
          <a:p>
            <a:r>
              <a:rPr lang="fr-FR" dirty="0">
                <a:effectLst/>
                <a:latin typeface="Helvetica Neue" panose="02000503000000020004" pitchFamily="2" charset="0"/>
              </a:rPr>
              <a:t>Ca décrit </a:t>
            </a:r>
            <a:r>
              <a:rPr lang="fr-FR" b="1" dirty="0">
                <a:effectLst/>
                <a:latin typeface="Helvetica Neue" panose="02000503000000020004" pitchFamily="2" charset="0"/>
              </a:rPr>
              <a:t>quand quelque chose arrive (sur terre)</a:t>
            </a:r>
            <a:r>
              <a:rPr lang="fr-FR" dirty="0">
                <a:effectLst/>
                <a:latin typeface="Helvetica Neue" panose="02000503000000020004" pitchFamily="2" charset="0"/>
              </a:rPr>
              <a:t>. </a:t>
            </a:r>
          </a:p>
          <a:p>
            <a:r>
              <a:rPr lang="fr-FR" dirty="0">
                <a:effectLst/>
                <a:latin typeface="Helvetica Neue" panose="02000503000000020004" pitchFamily="2" charset="0"/>
              </a:rPr>
              <a:t>Si on ignore les effets de la relativité d’Einstein, tout le monde sur la planète Terre peut expérimenter le même instant simultanément. On parlera abusivement d’instant dans la timeline globale.</a:t>
            </a:r>
          </a:p>
          <a:p>
            <a:br>
              <a:rPr lang="fr-FR" dirty="0">
                <a:effectLst/>
                <a:latin typeface="Helvetica Neue" panose="02000503000000020004" pitchFamily="2" charset="0"/>
              </a:rPr>
            </a:br>
            <a:endParaRPr lang="fr-FR" dirty="0">
              <a:effectLst/>
              <a:latin typeface="Helvetica Neue" panose="02000503000000020004" pitchFamily="2" charset="0"/>
            </a:endParaRPr>
          </a:p>
          <a:p>
            <a:r>
              <a:rPr lang="fr-FR" b="1" dirty="0">
                <a:effectLst/>
                <a:latin typeface="Helvetica Neue" panose="02000503000000020004" pitchFamily="2" charset="0"/>
              </a:rPr>
              <a:t>Le même instant peut être interprété depuis plusieurs endroits en France, voire depuis plusieurs Pays, voire depuis plusieurs time zone, voire même depuis plusieurs calendriers. </a:t>
            </a:r>
          </a:p>
          <a:p>
            <a:endParaRPr lang="fr-FR" dirty="0">
              <a:effectLst/>
              <a:latin typeface="Helvetica Neue" panose="02000503000000020004" pitchFamily="2" charset="0"/>
            </a:endParaRPr>
          </a:p>
          <a:p>
            <a:endParaRPr lang="fr-FR" dirty="0">
              <a:effectLst/>
              <a:latin typeface="Helvetica Neue" panose="02000503000000020004" pitchFamily="2" charset="0"/>
            </a:endParaRPr>
          </a:p>
          <a:p>
            <a:r>
              <a:rPr lang="fr-FR" dirty="0">
                <a:effectLst/>
                <a:latin typeface="Helvetica Neue" panose="02000503000000020004" pitchFamily="2" charset="0"/>
              </a:rPr>
              <a:t>(parenthèse s’il y a des questions) : La théorie de la relativité d’</a:t>
            </a:r>
            <a:r>
              <a:rPr lang="fr-FR" dirty="0" err="1">
                <a:effectLst/>
                <a:latin typeface="Helvetica Neue" panose="02000503000000020004" pitchFamily="2" charset="0"/>
              </a:rPr>
              <a:t>Einstiein</a:t>
            </a:r>
            <a:r>
              <a:rPr lang="fr-FR" dirty="0">
                <a:effectLst/>
                <a:latin typeface="Helvetica Neue" panose="02000503000000020004" pitchFamily="2" charset="0"/>
              </a:rPr>
              <a:t> nous a montré que le </a:t>
            </a:r>
            <a:r>
              <a:rPr lang="fr-FR" dirty="0" err="1">
                <a:effectLst/>
                <a:latin typeface="Helvetica Neue" panose="02000503000000020004" pitchFamily="2" charset="0"/>
              </a:rPr>
              <a:t>Now</a:t>
            </a:r>
            <a:r>
              <a:rPr lang="fr-FR" dirty="0">
                <a:effectLst/>
                <a:latin typeface="Helvetica Neue" panose="02000503000000020004" pitchFamily="2" charset="0"/>
              </a:rPr>
              <a:t> dans un temps global n’existait pas, et que le concept de temps propre à chacun prévalait puisque celui-ci dépend à la fois de la vitesse et de la force de gravité sous lequel sont soumis le sujet qui expérimente le temps)</a:t>
            </a:r>
          </a:p>
          <a:p>
            <a:endParaRPr lang="fr-FR" dirty="0">
              <a:effectLst/>
              <a:latin typeface="Helvetica Neue" panose="02000503000000020004" pitchFamily="2" charset="0"/>
            </a:endParaRPr>
          </a:p>
          <a:p>
            <a:endParaRPr lang="fr-FR" dirty="0"/>
          </a:p>
          <a:p>
            <a:endParaRPr lang="fr-FR" dirty="0"/>
          </a:p>
          <a:p>
            <a:endParaRPr lang="fr-FR" dirty="0"/>
          </a:p>
          <a:p>
            <a:endParaRPr lang="fr-FR" dirty="0"/>
          </a:p>
          <a:p>
            <a:r>
              <a:rPr lang="fr-FR" dirty="0"/>
              <a:t>https://</a:t>
            </a:r>
            <a:r>
              <a:rPr lang="fr-FR" dirty="0" err="1"/>
              <a:t>hips.hearstapps.com</a:t>
            </a:r>
            <a:r>
              <a:rPr lang="fr-FR" dirty="0"/>
              <a:t>/</a:t>
            </a:r>
            <a:r>
              <a:rPr lang="fr-FR" dirty="0" err="1"/>
              <a:t>hmg</a:t>
            </a:r>
            <a:r>
              <a:rPr lang="fr-FR" dirty="0"/>
              <a:t>-prod/images/evil-tva-1623334591.jpeg</a:t>
            </a:r>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8</a:t>
            </a:fld>
            <a:endParaRPr lang="fr-FR"/>
          </a:p>
        </p:txBody>
      </p:sp>
    </p:spTree>
    <p:extLst>
      <p:ext uri="{BB962C8B-B14F-4D97-AF65-F5344CB8AC3E}">
        <p14:creationId xmlns:p14="http://schemas.microsoft.com/office/powerpoint/2010/main" val="3925414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1" u="sng" dirty="0">
                <a:effectLst/>
                <a:latin typeface="Helvetica Neue" panose="02000503000000020004" pitchFamily="2" charset="0"/>
              </a:rPr>
              <a:t>Calendrier</a:t>
            </a:r>
            <a:r>
              <a:rPr lang="fr-FR" u="sng" dirty="0">
                <a:effectLst/>
                <a:latin typeface="Helvetica Neue" panose="02000503000000020004" pitchFamily="2" charset="0"/>
              </a:rPr>
              <a:t> : </a:t>
            </a:r>
            <a:r>
              <a:rPr lang="fr-FR" dirty="0">
                <a:effectLst/>
                <a:latin typeface="Helvetica Neue" panose="02000503000000020004" pitchFamily="2" charset="0"/>
              </a:rPr>
              <a:t>Système </a:t>
            </a:r>
            <a:r>
              <a:rPr lang="fr-FR" b="1" dirty="0">
                <a:effectLst/>
                <a:latin typeface="Helvetica Neue" panose="02000503000000020004" pitchFamily="2" charset="0"/>
              </a:rPr>
              <a:t>permettant de recenser les jours, les semaines, les mois et les années. </a:t>
            </a:r>
          </a:p>
          <a:p>
            <a:endParaRPr lang="fr-FR" b="1" dirty="0">
              <a:effectLst/>
              <a:latin typeface="Helvetica Neue" panose="02000503000000020004" pitchFamily="2" charset="0"/>
            </a:endParaRPr>
          </a:p>
          <a:p>
            <a:r>
              <a:rPr lang="fr-FR" b="1" dirty="0">
                <a:effectLst/>
                <a:latin typeface="Helvetica Neue" panose="02000503000000020004" pitchFamily="2" charset="0"/>
              </a:rPr>
              <a:t>Question : C’est quoi la plus petite période de temps représentée dans un calendrier ?  </a:t>
            </a:r>
          </a:p>
          <a:p>
            <a:r>
              <a:rPr lang="fr-FR" b="1" dirty="0">
                <a:effectLst/>
                <a:latin typeface="Helvetica Neue" panose="02000503000000020004" pitchFamily="2" charset="0"/>
              </a:rPr>
              <a:t>C’est la journée, qu’on appelle : Date dans un calendrier (pour pointer sur une journée spécifique)</a:t>
            </a:r>
            <a:endParaRPr lang="fr-FR" dirty="0">
              <a:effectLst/>
              <a:latin typeface="Helvetica Neue" panose="02000503000000020004" pitchFamily="2" charset="0"/>
            </a:endParaRPr>
          </a:p>
          <a:p>
            <a:endParaRPr lang="fr-FR" dirty="0"/>
          </a:p>
          <a:p>
            <a:r>
              <a:rPr lang="fr-FR" b="1" dirty="0">
                <a:effectLst/>
                <a:latin typeface="Helvetica Neue" panose="02000503000000020004" pitchFamily="2" charset="0"/>
              </a:rPr>
              <a:t>Alors il existe plusieurs calendrier (juif, islamique, chinois, Japonais impérial, </a:t>
            </a:r>
            <a:r>
              <a:rPr lang="fr-FR" b="1" dirty="0" err="1">
                <a:effectLst/>
                <a:latin typeface="Helvetica Neue" panose="02000503000000020004" pitchFamily="2" charset="0"/>
              </a:rPr>
              <a:t>etc</a:t>
            </a:r>
            <a:r>
              <a:rPr lang="fr-FR" b="1" dirty="0">
                <a:effectLst/>
                <a:latin typeface="Helvetica Neue" panose="02000503000000020004" pitchFamily="2" charset="0"/>
              </a:rPr>
              <a:t>) qui sont </a:t>
            </a:r>
            <a:r>
              <a:rPr lang="fr-FR" dirty="0">
                <a:effectLst/>
                <a:latin typeface="Helvetica Neue" panose="02000503000000020004" pitchFamily="2" charset="0"/>
              </a:rPr>
              <a:t>liés d'une manière plus ou moins stricte à la durée de révolution de la Terre autour du Soleil ou à celle de la Lune autour de la Terre.</a:t>
            </a:r>
          </a:p>
          <a:p>
            <a:endParaRPr lang="fr-FR" dirty="0">
              <a:effectLst/>
              <a:latin typeface="Helvetica Neue" panose="02000503000000020004" pitchFamily="2" charset="0"/>
            </a:endParaRPr>
          </a:p>
          <a:p>
            <a:r>
              <a:rPr lang="fr-FR" dirty="0">
                <a:effectLst/>
                <a:latin typeface="Helvetica Neue" panose="02000503000000020004" pitchFamily="2" charset="0"/>
              </a:rPr>
              <a:t>ex: de calendrier, le calendrier Grégorien (qui est un calendrier </a:t>
            </a:r>
            <a:r>
              <a:rPr lang="fr-FR" b="1" dirty="0">
                <a:effectLst/>
                <a:latin typeface="Helvetica Neue" panose="02000503000000020004" pitchFamily="2" charset="0"/>
              </a:rPr>
              <a:t>solaire</a:t>
            </a:r>
            <a:r>
              <a:rPr lang="fr-FR" dirty="0">
                <a:effectLst/>
                <a:latin typeface="Helvetica Neue" panose="02000503000000020004" pitchFamily="2" charset="0"/>
              </a:rPr>
              <a:t> promulgué en 1582 par le pape Grégoire XIII pour corriger la dérive séculaire du calendrier Julien (promulgué par Jules César). Calendrier Grégorien que nous utilisons toujours aujourd’hui. Le calendrier Grégorien fixe la durée de l’année à 365,42 jours.</a:t>
            </a:r>
          </a:p>
          <a:p>
            <a:endParaRPr lang="fr-FR" dirty="0">
              <a:effectLst/>
              <a:latin typeface="Helvetica Neue" panose="02000503000000020004"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effectLst/>
                <a:latin typeface="Helvetica Neue" panose="02000503000000020004" pitchFamily="2" charset="0"/>
              </a:rPr>
              <a:t>En première approximation, on peut dire que chaque culture a un calendrier par défaut.</a:t>
            </a:r>
          </a:p>
          <a:p>
            <a:endParaRPr lang="fr-FR" dirty="0">
              <a:effectLst/>
              <a:latin typeface="Helvetica Neue" panose="02000503000000020004" pitchFamily="2" charset="0"/>
            </a:endParaRPr>
          </a:p>
          <a:p>
            <a:endParaRPr lang="fr-FR" dirty="0"/>
          </a:p>
        </p:txBody>
      </p:sp>
      <p:sp>
        <p:nvSpPr>
          <p:cNvPr id="4" name="Slide Number Placeholder 3"/>
          <p:cNvSpPr>
            <a:spLocks noGrp="1"/>
          </p:cNvSpPr>
          <p:nvPr>
            <p:ph type="sldNum" sz="quarter" idx="5"/>
          </p:nvPr>
        </p:nvSpPr>
        <p:spPr/>
        <p:txBody>
          <a:bodyPr/>
          <a:lstStyle/>
          <a:p>
            <a:fld id="{788D8A45-B12B-40AF-A07B-2EBC15495A4C}" type="slidenum">
              <a:rPr lang="fr-FR" smtClean="0"/>
              <a:t>9</a:t>
            </a:fld>
            <a:endParaRPr lang="fr-FR"/>
          </a:p>
        </p:txBody>
      </p:sp>
    </p:spTree>
    <p:extLst>
      <p:ext uri="{BB962C8B-B14F-4D97-AF65-F5344CB8AC3E}">
        <p14:creationId xmlns:p14="http://schemas.microsoft.com/office/powerpoint/2010/main" val="3051956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24532-3CCB-49B1-994D-04B2B3CFFB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B099CB1D-84B6-4AB1-B583-18EDE8E324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FC0B3C66-3BAF-4254-A4DC-9B6BB1C7B540}"/>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5" name="Footer Placeholder 4">
            <a:extLst>
              <a:ext uri="{FF2B5EF4-FFF2-40B4-BE49-F238E27FC236}">
                <a16:creationId xmlns:a16="http://schemas.microsoft.com/office/drawing/2014/main" id="{CF533372-A1E7-45CC-A337-B78A20635078}"/>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3F0C2BC2-F266-4CD0-9620-93BEDB149DD3}"/>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1643600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707C2-C040-476D-9B57-C13329B77681}"/>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1E5FC2AC-7B56-4629-92A9-3983DD0DB3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9A32D4BD-A06F-4045-8E65-C419F86A5423}"/>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5" name="Footer Placeholder 4">
            <a:extLst>
              <a:ext uri="{FF2B5EF4-FFF2-40B4-BE49-F238E27FC236}">
                <a16:creationId xmlns:a16="http://schemas.microsoft.com/office/drawing/2014/main" id="{6129131A-0BF8-4D68-BD51-A5B106884F05}"/>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0665EC7D-F2C5-44FC-8851-2A06A9C15A1F}"/>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1900980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609BC7-A738-43EF-A258-70563D6783C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D88B0122-C15C-4A8E-B67E-DDE341B85C0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46DCD952-B879-4DD8-BB41-FC2D2A853F6C}"/>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5" name="Footer Placeholder 4">
            <a:extLst>
              <a:ext uri="{FF2B5EF4-FFF2-40B4-BE49-F238E27FC236}">
                <a16:creationId xmlns:a16="http://schemas.microsoft.com/office/drawing/2014/main" id="{4F92EE97-C057-480D-A54A-03E20623DE03}"/>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68BB6152-EF2B-405D-94F3-55403B233E8E}"/>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1850347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4BD0C-8B66-424F-B389-0A609DCB1055}"/>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9553BFC7-2A29-4509-A5BC-D1DF251014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3A091210-7581-4975-87BE-1AAF1D68FFC5}"/>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5" name="Footer Placeholder 4">
            <a:extLst>
              <a:ext uri="{FF2B5EF4-FFF2-40B4-BE49-F238E27FC236}">
                <a16:creationId xmlns:a16="http://schemas.microsoft.com/office/drawing/2014/main" id="{BCF08320-C6E7-4D76-A90A-514F86A0500C}"/>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78E7F808-78D6-445D-8665-71DA7FB9144F}"/>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30217462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8B334-1A84-4F69-9150-790470CF10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6D0CA21E-1988-488A-96E6-C11F902940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147996-2843-4D6C-950D-60C9E366F527}"/>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5" name="Footer Placeholder 4">
            <a:extLst>
              <a:ext uri="{FF2B5EF4-FFF2-40B4-BE49-F238E27FC236}">
                <a16:creationId xmlns:a16="http://schemas.microsoft.com/office/drawing/2014/main" id="{34239B70-ED17-4AF5-8F91-085206E040A0}"/>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8A775F14-03EF-4A6B-93F7-D0DF8DE08EB2}"/>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33451289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BAF8A-2B70-48FE-8909-5F368735DAD5}"/>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DF40AB5C-5091-4D70-AB67-1A064F0A6C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51AAEBFB-38DA-4C25-AE81-855AA49912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7F66C1D5-8A47-4E58-AF28-1A4FF823522E}"/>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6" name="Footer Placeholder 5">
            <a:extLst>
              <a:ext uri="{FF2B5EF4-FFF2-40B4-BE49-F238E27FC236}">
                <a16:creationId xmlns:a16="http://schemas.microsoft.com/office/drawing/2014/main" id="{AA899E3A-2C45-4766-85A4-964C589624AA}"/>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68C4885D-01B4-43AF-A6DB-3E50BD82CC0E}"/>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4082850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6FFE2-903A-4901-B7E9-2EBED34C6E8E}"/>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753FD7B1-C113-4687-8CC2-A515C4FBD3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4FCF84-A381-4C36-A1F1-80187D19FC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F2B07757-6EC5-4385-9DAD-23466606FB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955ADD6-718B-42B3-A283-3C29F0CC88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526FEC33-8450-433B-9E50-065BED7B896B}"/>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8" name="Footer Placeholder 7">
            <a:extLst>
              <a:ext uri="{FF2B5EF4-FFF2-40B4-BE49-F238E27FC236}">
                <a16:creationId xmlns:a16="http://schemas.microsoft.com/office/drawing/2014/main" id="{279DD9FA-84D8-4EE3-B76F-839ADA5CD502}"/>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EE753465-9181-4011-AAC1-2EAA486777AA}"/>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954269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5DED2-0DAA-4A96-8A52-5C90321F91DF}"/>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1440D055-64F9-47AE-9623-5D059836F55A}"/>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4" name="Footer Placeholder 3">
            <a:extLst>
              <a:ext uri="{FF2B5EF4-FFF2-40B4-BE49-F238E27FC236}">
                <a16:creationId xmlns:a16="http://schemas.microsoft.com/office/drawing/2014/main" id="{D1833E0D-12F6-442D-89B8-752FA2E01929}"/>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3DD9B29D-F1B2-4BFA-B8E3-ABAB6979360D}"/>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1629191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B25D2D-3E56-4B26-8C78-42CCD1DAF60D}"/>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3" name="Footer Placeholder 2">
            <a:extLst>
              <a:ext uri="{FF2B5EF4-FFF2-40B4-BE49-F238E27FC236}">
                <a16:creationId xmlns:a16="http://schemas.microsoft.com/office/drawing/2014/main" id="{854B1A69-1DAC-46A0-B78E-ADF1F265413A}"/>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C3767419-9DC1-4E6D-B959-8ED3ED786296}"/>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4271680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F42E1-085E-448B-BE01-640DDB7E57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D1B17BD6-D5B5-414E-B8EF-C340AA2590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9BDE21DF-74CB-4D80-9BA0-666E2255BF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69F068-9AAC-4115-BA3E-26A84819A094}"/>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6" name="Footer Placeholder 5">
            <a:extLst>
              <a:ext uri="{FF2B5EF4-FFF2-40B4-BE49-F238E27FC236}">
                <a16:creationId xmlns:a16="http://schemas.microsoft.com/office/drawing/2014/main" id="{02752819-7FC9-4893-8616-7FD97453E861}"/>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578D4DCB-8372-4AF2-85C0-FFC661AF4958}"/>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2370558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598D1-636C-4D95-9B77-7270206AEB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E25D06E7-9D81-41A7-8ACC-84300D4D96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2300D3A4-CB87-491C-9E57-DF7DED268D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E16B92-7D86-4C4C-8F36-BF28C1F61AE4}"/>
              </a:ext>
            </a:extLst>
          </p:cNvPr>
          <p:cNvSpPr>
            <a:spLocks noGrp="1"/>
          </p:cNvSpPr>
          <p:nvPr>
            <p:ph type="dt" sz="half" idx="10"/>
          </p:nvPr>
        </p:nvSpPr>
        <p:spPr/>
        <p:txBody>
          <a:bodyPr/>
          <a:lstStyle/>
          <a:p>
            <a:fld id="{2E0450E2-BB8E-48D1-94E1-E4F675E29F3B}" type="datetimeFigureOut">
              <a:rPr lang="fr-FR" smtClean="0"/>
              <a:t>08/10/2023</a:t>
            </a:fld>
            <a:endParaRPr lang="fr-FR"/>
          </a:p>
        </p:txBody>
      </p:sp>
      <p:sp>
        <p:nvSpPr>
          <p:cNvPr id="6" name="Footer Placeholder 5">
            <a:extLst>
              <a:ext uri="{FF2B5EF4-FFF2-40B4-BE49-F238E27FC236}">
                <a16:creationId xmlns:a16="http://schemas.microsoft.com/office/drawing/2014/main" id="{CB6A0BDC-CCE3-451A-87B4-2BAEF04171F9}"/>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AF90CEA2-8073-4156-A4D0-B30265B1CB22}"/>
              </a:ext>
            </a:extLst>
          </p:cNvPr>
          <p:cNvSpPr>
            <a:spLocks noGrp="1"/>
          </p:cNvSpPr>
          <p:nvPr>
            <p:ph type="sldNum" sz="quarter" idx="12"/>
          </p:nvPr>
        </p:nvSpPr>
        <p:spPr/>
        <p:txBody>
          <a:bodyPr/>
          <a:lstStyle/>
          <a:p>
            <a:fld id="{5710A435-BC36-42DB-9D1A-A4463FC7C8CE}" type="slidenum">
              <a:rPr lang="fr-FR" smtClean="0"/>
              <a:t>‹N°›</a:t>
            </a:fld>
            <a:endParaRPr lang="fr-FR"/>
          </a:p>
        </p:txBody>
      </p:sp>
    </p:spTree>
    <p:extLst>
      <p:ext uri="{BB962C8B-B14F-4D97-AF65-F5344CB8AC3E}">
        <p14:creationId xmlns:p14="http://schemas.microsoft.com/office/powerpoint/2010/main" val="3427940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27956C-848F-4A4C-95E9-6AA5AF0875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5119F021-0A89-4C69-A192-052EB90B7F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244611AD-3669-47E4-A353-D583673950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2E0450E2-BB8E-48D1-94E1-E4F675E29F3B}" type="datetimeFigureOut">
              <a:rPr lang="fr-FR" smtClean="0"/>
              <a:pPr/>
              <a:t>08/10/2023</a:t>
            </a:fld>
            <a:endParaRPr lang="fr-FR"/>
          </a:p>
        </p:txBody>
      </p:sp>
      <p:sp>
        <p:nvSpPr>
          <p:cNvPr id="5" name="Footer Placeholder 4">
            <a:extLst>
              <a:ext uri="{FF2B5EF4-FFF2-40B4-BE49-F238E27FC236}">
                <a16:creationId xmlns:a16="http://schemas.microsoft.com/office/drawing/2014/main" id="{1557025E-F69D-4207-B057-263EE803CE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fr-FR"/>
          </a:p>
        </p:txBody>
      </p:sp>
      <p:sp>
        <p:nvSpPr>
          <p:cNvPr id="6" name="Slide Number Placeholder 5">
            <a:extLst>
              <a:ext uri="{FF2B5EF4-FFF2-40B4-BE49-F238E27FC236}">
                <a16:creationId xmlns:a16="http://schemas.microsoft.com/office/drawing/2014/main" id="{0DA8B961-B66E-4F7A-A8D4-1434E4C8FA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5710A435-BC36-42DB-9D1A-A4463FC7C8CE}" type="slidenum">
              <a:rPr lang="fr-FR" smtClean="0"/>
              <a:pPr/>
              <a:t>‹N°›</a:t>
            </a:fld>
            <a:endParaRPr lang="fr-FR"/>
          </a:p>
        </p:txBody>
      </p:sp>
    </p:spTree>
    <p:extLst>
      <p:ext uri="{BB962C8B-B14F-4D97-AF65-F5344CB8AC3E}">
        <p14:creationId xmlns:p14="http://schemas.microsoft.com/office/powerpoint/2010/main" val="7073287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1" kern="1200" cap="all" baseline="0">
          <a:solidFill>
            <a:schemeClr val="bg1"/>
          </a:solidFill>
          <a:latin typeface="Alte Haas Grotesk" panose="02000503000000020004"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Alte Haas Grotesk" panose="02000503000000020004"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Alte Haas Grotesk" panose="02000503000000020004"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Alte Haas Grotesk" panose="02000503000000020004"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lte Haas Grotesk" panose="02000503000000020004"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lte Haas Grotesk" panose="0200050300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he Race for Nuclear Time – Scientists Make Important Advance">
            <a:extLst>
              <a:ext uri="{FF2B5EF4-FFF2-40B4-BE49-F238E27FC236}">
                <a16:creationId xmlns:a16="http://schemas.microsoft.com/office/drawing/2014/main" id="{CCC1C44D-69ED-EB0B-3F45-66C348F0CE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32" t="22342" r="42968" b="28739"/>
          <a:stretch/>
        </p:blipFill>
        <p:spPr bwMode="auto">
          <a:xfrm flipH="1">
            <a:off x="-2" y="0"/>
            <a:ext cx="12191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6ED7000A-D182-4D27-8D40-BCF0B0B969B1}"/>
              </a:ext>
            </a:extLst>
          </p:cNvPr>
          <p:cNvSpPr/>
          <p:nvPr/>
        </p:nvSpPr>
        <p:spPr>
          <a:xfrm>
            <a:off x="-459956" y="-193428"/>
            <a:ext cx="13170115" cy="7462908"/>
          </a:xfrm>
          <a:prstGeom prst="rect">
            <a:avLst/>
          </a:prstGeom>
          <a:solidFill>
            <a:schemeClr val="tx1">
              <a:alpha val="1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29803296-9270-02FE-D6FE-3D20B04B3D25}"/>
              </a:ext>
            </a:extLst>
          </p:cNvPr>
          <p:cNvSpPr/>
          <p:nvPr/>
        </p:nvSpPr>
        <p:spPr>
          <a:xfrm>
            <a:off x="0" y="4829784"/>
            <a:ext cx="12192000" cy="1276281"/>
          </a:xfrm>
          <a:prstGeom prst="rect">
            <a:avLst/>
          </a:prstGeom>
          <a:solidFill>
            <a:schemeClr val="tx1">
              <a:alpha val="821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5DF07B74-75C5-49CD-8737-580C0F9937AE}"/>
              </a:ext>
            </a:extLst>
          </p:cNvPr>
          <p:cNvSpPr txBox="1"/>
          <p:nvPr/>
        </p:nvSpPr>
        <p:spPr>
          <a:xfrm>
            <a:off x="775582" y="5206314"/>
            <a:ext cx="6117470" cy="523220"/>
          </a:xfrm>
          <a:prstGeom prst="rect">
            <a:avLst/>
          </a:prstGeom>
          <a:noFill/>
        </p:spPr>
        <p:txBody>
          <a:bodyPr wrap="square" rtlCol="0">
            <a:spAutoFit/>
          </a:bodyPr>
          <a:lstStyle/>
          <a:p>
            <a:r>
              <a:rPr lang="fr-FR" sz="2800" b="1" cap="all" dirty="0">
                <a:solidFill>
                  <a:srgbClr val="F9D45F"/>
                </a:solidFill>
                <a:latin typeface="Alte Haas Grotesk" panose="02000503000000020004" pitchFamily="2" charset="0"/>
              </a:rPr>
              <a:t>Do </a:t>
            </a:r>
            <a:r>
              <a:rPr lang="fr-FR" sz="2800" b="1" cap="all" dirty="0" err="1">
                <a:solidFill>
                  <a:srgbClr val="F9D45F"/>
                </a:solidFill>
                <a:latin typeface="Alte Haas Grotesk" panose="02000503000000020004" pitchFamily="2" charset="0"/>
              </a:rPr>
              <a:t>you</a:t>
            </a:r>
            <a:r>
              <a:rPr lang="fr-FR" sz="2800" b="1" cap="all" dirty="0">
                <a:solidFill>
                  <a:srgbClr val="F9D45F"/>
                </a:solidFill>
                <a:latin typeface="Alte Haas Grotesk" panose="02000503000000020004" pitchFamily="2" charset="0"/>
              </a:rPr>
              <a:t> have an </a:t>
            </a:r>
            <a:r>
              <a:rPr lang="fr-FR" sz="2800" b="1" cap="all" dirty="0">
                <a:solidFill>
                  <a:srgbClr val="FAFCD7"/>
                </a:solidFill>
                <a:latin typeface="Alte Haas Grotesk" panose="02000503000000020004" pitchFamily="2" charset="0"/>
              </a:rPr>
              <a:t>‘instant’?</a:t>
            </a:r>
          </a:p>
        </p:txBody>
      </p:sp>
      <p:grpSp>
        <p:nvGrpSpPr>
          <p:cNvPr id="8" name="Groupe 7">
            <a:extLst>
              <a:ext uri="{FF2B5EF4-FFF2-40B4-BE49-F238E27FC236}">
                <a16:creationId xmlns:a16="http://schemas.microsoft.com/office/drawing/2014/main" id="{40B76B41-4AAC-C407-FF1B-D6EE121F632B}"/>
              </a:ext>
            </a:extLst>
          </p:cNvPr>
          <p:cNvGrpSpPr/>
          <p:nvPr/>
        </p:nvGrpSpPr>
        <p:grpSpPr>
          <a:xfrm>
            <a:off x="10221312" y="5267461"/>
            <a:ext cx="1587102" cy="400926"/>
            <a:chOff x="10040625" y="5267460"/>
            <a:chExt cx="1587102" cy="400926"/>
          </a:xfrm>
        </p:grpSpPr>
        <p:pic>
          <p:nvPicPr>
            <p:cNvPr id="6" name="Picture 5">
              <a:extLst>
                <a:ext uri="{FF2B5EF4-FFF2-40B4-BE49-F238E27FC236}">
                  <a16:creationId xmlns:a16="http://schemas.microsoft.com/office/drawing/2014/main" id="{FFA769FE-E825-4AC9-BE2F-FEBFAAB8B468}"/>
                </a:ext>
              </a:extLst>
            </p:cNvPr>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21480000">
              <a:off x="10040625" y="5267460"/>
              <a:ext cx="400927" cy="400926"/>
            </a:xfrm>
            <a:prstGeom prst="rect">
              <a:avLst/>
            </a:prstGeom>
          </p:spPr>
        </p:pic>
        <p:sp>
          <p:nvSpPr>
            <p:cNvPr id="4" name="TextBox 3">
              <a:extLst>
                <a:ext uri="{FF2B5EF4-FFF2-40B4-BE49-F238E27FC236}">
                  <a16:creationId xmlns:a16="http://schemas.microsoft.com/office/drawing/2014/main" id="{52DD694B-A5BD-4816-832D-6A76613F66A8}"/>
                </a:ext>
              </a:extLst>
            </p:cNvPr>
            <p:cNvSpPr txBox="1"/>
            <p:nvPr/>
          </p:nvSpPr>
          <p:spPr>
            <a:xfrm>
              <a:off x="10328171" y="5314036"/>
              <a:ext cx="1299556" cy="307777"/>
            </a:xfrm>
            <a:prstGeom prst="rect">
              <a:avLst/>
            </a:prstGeom>
            <a:noFill/>
          </p:spPr>
          <p:txBody>
            <a:bodyPr wrap="square" rtlCol="0">
              <a:spAutoFit/>
            </a:bodyPr>
            <a:lstStyle/>
            <a:p>
              <a:r>
                <a:rPr lang="fr-FR" sz="1400" b="1" dirty="0">
                  <a:solidFill>
                    <a:srgbClr val="DCDCDC"/>
                  </a:solidFill>
                  <a:latin typeface="Alte Haas Grotesk" panose="02000503000000020004" pitchFamily="2" charset="0"/>
                </a:rPr>
                <a:t>@tpierrain</a:t>
              </a:r>
            </a:p>
          </p:txBody>
        </p:sp>
      </p:grpSp>
      <p:grpSp>
        <p:nvGrpSpPr>
          <p:cNvPr id="3" name="Groupe 2">
            <a:extLst>
              <a:ext uri="{FF2B5EF4-FFF2-40B4-BE49-F238E27FC236}">
                <a16:creationId xmlns:a16="http://schemas.microsoft.com/office/drawing/2014/main" id="{99B483B5-8899-1398-A7DB-B869D6B046DA}"/>
              </a:ext>
            </a:extLst>
          </p:cNvPr>
          <p:cNvGrpSpPr/>
          <p:nvPr/>
        </p:nvGrpSpPr>
        <p:grpSpPr>
          <a:xfrm>
            <a:off x="7187477" y="5140787"/>
            <a:ext cx="2846275" cy="654274"/>
            <a:chOff x="6893052" y="5021648"/>
            <a:chExt cx="2846275" cy="654274"/>
          </a:xfrm>
        </p:grpSpPr>
        <p:sp>
          <p:nvSpPr>
            <p:cNvPr id="18" name="TextBox 17">
              <a:extLst>
                <a:ext uri="{FF2B5EF4-FFF2-40B4-BE49-F238E27FC236}">
                  <a16:creationId xmlns:a16="http://schemas.microsoft.com/office/drawing/2014/main" id="{A6E91DBF-3E89-4D56-B673-F8A41EF8293E}"/>
                </a:ext>
              </a:extLst>
            </p:cNvPr>
            <p:cNvSpPr txBox="1"/>
            <p:nvPr/>
          </p:nvSpPr>
          <p:spPr>
            <a:xfrm>
              <a:off x="6893052" y="5021648"/>
              <a:ext cx="2846275" cy="369332"/>
            </a:xfrm>
            <a:prstGeom prst="rect">
              <a:avLst/>
            </a:prstGeom>
            <a:noFill/>
          </p:spPr>
          <p:txBody>
            <a:bodyPr wrap="square" lIns="91440" tIns="45720" rIns="91440" bIns="45720" rtlCol="0" anchor="t">
              <a:spAutoFit/>
            </a:bodyPr>
            <a:lstStyle/>
            <a:p>
              <a:pPr algn="ctr"/>
              <a:r>
                <a:rPr lang="fr-FR" b="1" cap="all" dirty="0">
                  <a:solidFill>
                    <a:srgbClr val="FAFCD7"/>
                  </a:solidFill>
                  <a:latin typeface="Alte Haas Grotesk"/>
                </a:rPr>
                <a:t>Thomas </a:t>
              </a:r>
              <a:r>
                <a:rPr lang="fr-FR" b="1" cap="all" dirty="0">
                  <a:solidFill>
                    <a:srgbClr val="F9D45F"/>
                  </a:solidFill>
                  <a:latin typeface="Alte Haas Grotesk"/>
                </a:rPr>
                <a:t>Pierrain</a:t>
              </a:r>
              <a:endParaRPr lang="fr-FR" b="1" cap="all" dirty="0">
                <a:solidFill>
                  <a:srgbClr val="F9D45F"/>
                </a:solidFill>
                <a:latin typeface="Alte Haas Grotesk" panose="02000503000000020004" pitchFamily="2" charset="0"/>
              </a:endParaRPr>
            </a:p>
          </p:txBody>
        </p:sp>
        <p:pic>
          <p:nvPicPr>
            <p:cNvPr id="21" name="Picture 20" descr="A picture containing text, clipart&#10;&#10;Description automatically generated">
              <a:extLst>
                <a:ext uri="{FF2B5EF4-FFF2-40B4-BE49-F238E27FC236}">
                  <a16:creationId xmlns:a16="http://schemas.microsoft.com/office/drawing/2014/main" id="{1450FB9A-1C1B-49BF-9565-B500F52A3CD2}"/>
                </a:ext>
              </a:extLst>
            </p:cNvPr>
            <p:cNvPicPr>
              <a:picLocks noChangeAspect="1"/>
            </p:cNvPicPr>
            <p:nvPr/>
          </p:nvPicPr>
          <p:blipFill>
            <a:blip r:embed="rId5">
              <a:biLevel thresh="25000"/>
              <a:extLst>
                <a:ext uri="{28A0092B-C50C-407E-A947-70E740481C1C}">
                  <a14:useLocalDpi xmlns:a14="http://schemas.microsoft.com/office/drawing/2010/main" val="0"/>
                </a:ext>
              </a:extLst>
            </a:blip>
            <a:stretch>
              <a:fillRect/>
            </a:stretch>
          </p:blipFill>
          <p:spPr>
            <a:xfrm>
              <a:off x="7569141" y="5390980"/>
              <a:ext cx="1494096" cy="284942"/>
            </a:xfrm>
            <a:prstGeom prst="rect">
              <a:avLst/>
            </a:prstGeom>
          </p:spPr>
        </p:pic>
      </p:grpSp>
    </p:spTree>
    <p:extLst>
      <p:ext uri="{BB962C8B-B14F-4D97-AF65-F5344CB8AC3E}">
        <p14:creationId xmlns:p14="http://schemas.microsoft.com/office/powerpoint/2010/main" val="25639123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ncredible Loki Fan Theory Explains the Real Purpose of the TVA - Is the  Time Variance Authority Evil?">
            <a:extLst>
              <a:ext uri="{FF2B5EF4-FFF2-40B4-BE49-F238E27FC236}">
                <a16:creationId xmlns:a16="http://schemas.microsoft.com/office/drawing/2014/main" id="{34006B2E-6BCF-9977-0084-03B1EA3F2F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242" r="20013"/>
          <a:stretch/>
        </p:blipFill>
        <p:spPr bwMode="auto">
          <a:xfrm>
            <a:off x="6768518" y="0"/>
            <a:ext cx="6253948" cy="683557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EB3CD57-B2EC-DF16-3C3A-7F5C8F352D32}"/>
              </a:ext>
            </a:extLst>
          </p:cNvPr>
          <p:cNvSpPr/>
          <p:nvPr/>
        </p:nvSpPr>
        <p:spPr>
          <a:xfrm>
            <a:off x="-149277" y="-203529"/>
            <a:ext cx="12341277" cy="7242628"/>
          </a:xfrm>
          <a:prstGeom prst="rect">
            <a:avLst/>
          </a:prstGeom>
          <a:solidFill>
            <a:schemeClr val="tx1">
              <a:alpha val="359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5" name="ZoneTexte 4">
            <a:extLst>
              <a:ext uri="{FF2B5EF4-FFF2-40B4-BE49-F238E27FC236}">
                <a16:creationId xmlns:a16="http://schemas.microsoft.com/office/drawing/2014/main" id="{9B3CF84B-8531-6808-A5C5-A608C27A5185}"/>
              </a:ext>
            </a:extLst>
          </p:cNvPr>
          <p:cNvSpPr txBox="1"/>
          <p:nvPr/>
        </p:nvSpPr>
        <p:spPr>
          <a:xfrm>
            <a:off x="523241" y="3274411"/>
            <a:ext cx="5572759" cy="2898431"/>
          </a:xfrm>
          <a:prstGeom prst="rect">
            <a:avLst/>
          </a:prstGeom>
          <a:solidFill>
            <a:schemeClr val="tx1">
              <a:alpha val="6937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24000" tIns="216000" rIns="251999" bIns="216000" rtlCol="0" anchor="b">
            <a:spAutoFit/>
          </a:bodyPr>
          <a:lstStyle>
            <a:defPPr>
              <a:defRPr lang="fr-FR"/>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a:ln>
                  <a:noFill/>
                </a:ln>
                <a:solidFill>
                  <a:prstClr val="white"/>
                </a:solidFill>
                <a:effectLst/>
                <a:uLnTx/>
                <a:uFillTx/>
                <a:latin typeface="Helvetica Neue Condensed Black" panose="02000503000000020004" pitchFamily="2" charset="0"/>
                <a:ea typeface="Helvetica Neue Condensed Black" panose="02000503000000020004" pitchFamily="2" charset="0"/>
                <a:cs typeface="Helvetica Neue Condensed Black" panose="02000503000000020004" pitchFamily="2" charset="0"/>
              </a:rPr>
              <a:t>Date </a:t>
            </a:r>
            <a:r>
              <a:rPr kumimoji="0" lang="fr-FR" sz="2400" b="0" i="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cs typeface="Helvetica Neue Condensed Black" panose="02000503000000020004" pitchFamily="2" charset="0"/>
              </a:rPr>
              <a:t>[</a:t>
            </a:r>
            <a:r>
              <a:rPr kumimoji="0" lang="fr-FR" sz="2400" b="0" i="0" u="none" strike="noStrike" kern="1200" cap="none" spc="0" normalizeH="0" baseline="0" noProof="0" dirty="0" err="1">
                <a:ln>
                  <a:noFill/>
                </a:ln>
                <a:solidFill>
                  <a:prstClr val="white"/>
                </a:solidFill>
                <a:effectLst/>
                <a:uLnTx/>
                <a:uFillTx/>
                <a:latin typeface="Helvetica Neue Light" panose="02000403000000020004" pitchFamily="2" charset="0"/>
                <a:ea typeface="Helvetica Neue Light" panose="02000403000000020004" pitchFamily="2" charset="0"/>
                <a:cs typeface="Helvetica Neue Condensed Black" panose="02000503000000020004" pitchFamily="2" charset="0"/>
              </a:rPr>
              <a:t>crush</a:t>
            </a:r>
            <a:r>
              <a:rPr kumimoji="0" lang="fr-FR" sz="2400" b="0" i="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cs typeface="Helvetica Neue Condensed Black" panose="02000503000000020004" pitchFamily="2" charset="0"/>
              </a:rPr>
              <a:t>]</a:t>
            </a:r>
            <a:endParaRPr kumimoji="0" lang="fr-FR" sz="4000" b="0" i="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cs typeface="Helvetica Neue Condensed Black" panose="02000503000000020004"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2400" b="0" i="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cs typeface="Helvetica Neue" panose="02000503000000020004" pitchFamily="2"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fr-FR" sz="2400" b="0" i="0" u="none" strike="noStrike" kern="1200" cap="none" spc="0" normalizeH="0" baseline="0" noProof="0" dirty="0">
                <a:ln>
                  <a:noFill/>
                </a:ln>
                <a:solidFill>
                  <a:srgbClr val="FAD45F"/>
                </a:solidFill>
                <a:effectLst/>
                <a:uLnTx/>
                <a:uFillTx/>
                <a:latin typeface="Helvetica Neue Light" panose="02000403000000020004" pitchFamily="2" charset="0"/>
                <a:ea typeface="Helvetica Neue Light" panose="02000403000000020004" pitchFamily="2" charset="0"/>
                <a:cs typeface="Helvetica Neue" panose="02000503000000020004" pitchFamily="2" charset="0"/>
              </a:rPr>
              <a:t>Jour précis dans un calendrier donné.</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2400" b="0" i="0" u="none" strike="noStrike" kern="1200" cap="none" spc="0" normalizeH="0" baseline="0" noProof="0" dirty="0">
              <a:ln>
                <a:noFill/>
              </a:ln>
              <a:solidFill>
                <a:srgbClr val="FAD45F"/>
              </a:solidFill>
              <a:effectLst/>
              <a:uLnTx/>
              <a:uFillTx/>
              <a:latin typeface="Helvetica Neue Light" panose="02000403000000020004" pitchFamily="2" charset="0"/>
              <a:ea typeface="Helvetica Neue Light" panose="02000403000000020004" pitchFamily="2" charset="0"/>
              <a:cs typeface="Helvetica Neue" panose="02000503000000020004"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240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rPr>
              <a:t>e.g.: le 8 juin 1974 dans le calendrier Grégorien</a:t>
            </a:r>
          </a:p>
        </p:txBody>
      </p:sp>
    </p:spTree>
    <p:extLst>
      <p:ext uri="{BB962C8B-B14F-4D97-AF65-F5344CB8AC3E}">
        <p14:creationId xmlns:p14="http://schemas.microsoft.com/office/powerpoint/2010/main" val="2592787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Short Cuts, un film de 1993 - Télérama Vodkaster">
            <a:extLst>
              <a:ext uri="{FF2B5EF4-FFF2-40B4-BE49-F238E27FC236}">
                <a16:creationId xmlns:a16="http://schemas.microsoft.com/office/drawing/2014/main" id="{2461211A-B937-0067-1A1A-E74D1651C5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393CFFA1-3BA9-A1E8-2CBE-774EED5CF7A5}"/>
              </a:ext>
            </a:extLst>
          </p:cNvPr>
          <p:cNvSpPr/>
          <p:nvPr/>
        </p:nvSpPr>
        <p:spPr>
          <a:xfrm>
            <a:off x="-130630" y="-116114"/>
            <a:ext cx="12341277" cy="7242628"/>
          </a:xfrm>
          <a:prstGeom prst="rect">
            <a:avLst/>
          </a:prstGeom>
          <a:solidFill>
            <a:schemeClr val="tx1">
              <a:alpha val="27985"/>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 </a:t>
            </a:r>
          </a:p>
        </p:txBody>
      </p:sp>
      <p:sp>
        <p:nvSpPr>
          <p:cNvPr id="10" name="Rectangle 9">
            <a:extLst>
              <a:ext uri="{FF2B5EF4-FFF2-40B4-BE49-F238E27FC236}">
                <a16:creationId xmlns:a16="http://schemas.microsoft.com/office/drawing/2014/main" id="{0855AE35-EF9A-4B37-9AD9-B6A0FE22C24B}"/>
              </a:ext>
            </a:extLst>
          </p:cNvPr>
          <p:cNvSpPr/>
          <p:nvPr/>
        </p:nvSpPr>
        <p:spPr>
          <a:xfrm>
            <a:off x="0" y="4829784"/>
            <a:ext cx="12192000" cy="1276281"/>
          </a:xfrm>
          <a:prstGeom prst="rect">
            <a:avLst/>
          </a:prstGeom>
          <a:solidFill>
            <a:schemeClr val="tx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611DAD04-CA01-46ED-9FCB-CA0D167FD491}"/>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Lundi </a:t>
            </a:r>
            <a:r>
              <a:rPr lang="fr-FR" sz="2800" b="1" cap="all" dirty="0">
                <a:solidFill>
                  <a:srgbClr val="FAFCD7"/>
                </a:solidFill>
                <a:latin typeface="Alte Haas Grotesk"/>
              </a:rPr>
              <a:t>Dernier</a:t>
            </a:r>
          </a:p>
        </p:txBody>
      </p:sp>
    </p:spTree>
    <p:extLst>
      <p:ext uri="{BB962C8B-B14F-4D97-AF65-F5344CB8AC3E}">
        <p14:creationId xmlns:p14="http://schemas.microsoft.com/office/powerpoint/2010/main" val="3841277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F3CEAB6A-7430-B774-4614-D21AC6066E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0139" y="924792"/>
            <a:ext cx="6431722" cy="482379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11DAD04-CA01-46ED-9FCB-CA0D167FD491}"/>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Chacun </a:t>
            </a:r>
            <a:r>
              <a:rPr lang="fr-FR" sz="2800" b="1" cap="all" dirty="0">
                <a:solidFill>
                  <a:srgbClr val="FAFCD7"/>
                </a:solidFill>
                <a:latin typeface="Alte Haas Grotesk"/>
              </a:rPr>
              <a:t>son tour</a:t>
            </a:r>
          </a:p>
        </p:txBody>
      </p:sp>
    </p:spTree>
    <p:extLst>
      <p:ext uri="{BB962C8B-B14F-4D97-AF65-F5344CB8AC3E}">
        <p14:creationId xmlns:p14="http://schemas.microsoft.com/office/powerpoint/2010/main" val="109155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omment bien choisir son annexe ? ">
            <a:extLst>
              <a:ext uri="{FF2B5EF4-FFF2-40B4-BE49-F238E27FC236}">
                <a16:creationId xmlns:a16="http://schemas.microsoft.com/office/drawing/2014/main" id="{DB2C602D-D507-D2C0-3CA7-807E8F8514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8358" r="15991" b="2"/>
          <a:stretch/>
        </p:blipFill>
        <p:spPr bwMode="auto">
          <a:xfrm>
            <a:off x="-1173645" y="-1932624"/>
            <a:ext cx="13982700" cy="905913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393CFFA1-3BA9-A1E8-2CBE-774EED5CF7A5}"/>
              </a:ext>
            </a:extLst>
          </p:cNvPr>
          <p:cNvSpPr/>
          <p:nvPr/>
        </p:nvSpPr>
        <p:spPr>
          <a:xfrm>
            <a:off x="-130630" y="-116114"/>
            <a:ext cx="12341277" cy="7242628"/>
          </a:xfrm>
          <a:prstGeom prst="rect">
            <a:avLst/>
          </a:prstGeom>
          <a:solidFill>
            <a:schemeClr val="tx1">
              <a:alpha val="27985"/>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 </a:t>
            </a:r>
          </a:p>
        </p:txBody>
      </p:sp>
      <p:sp>
        <p:nvSpPr>
          <p:cNvPr id="10" name="Rectangle 9">
            <a:extLst>
              <a:ext uri="{FF2B5EF4-FFF2-40B4-BE49-F238E27FC236}">
                <a16:creationId xmlns:a16="http://schemas.microsoft.com/office/drawing/2014/main" id="{0855AE35-EF9A-4B37-9AD9-B6A0FE22C24B}"/>
              </a:ext>
            </a:extLst>
          </p:cNvPr>
          <p:cNvSpPr/>
          <p:nvPr/>
        </p:nvSpPr>
        <p:spPr>
          <a:xfrm>
            <a:off x="0" y="4829784"/>
            <a:ext cx="12192000" cy="1276281"/>
          </a:xfrm>
          <a:prstGeom prst="rect">
            <a:avLst/>
          </a:prstGeom>
          <a:solidFill>
            <a:schemeClr val="tx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611DAD04-CA01-46ED-9FCB-CA0D167FD491}"/>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Annexe</a:t>
            </a:r>
            <a:endParaRPr lang="fr-FR" sz="2800" b="1" cap="all" dirty="0">
              <a:solidFill>
                <a:srgbClr val="FAFCD7"/>
              </a:solidFill>
              <a:latin typeface="Alte Haas Grotesk"/>
            </a:endParaRPr>
          </a:p>
        </p:txBody>
      </p:sp>
    </p:spTree>
    <p:extLst>
      <p:ext uri="{BB962C8B-B14F-4D97-AF65-F5344CB8AC3E}">
        <p14:creationId xmlns:p14="http://schemas.microsoft.com/office/powerpoint/2010/main" val="1287885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tomic clock">
            <a:extLst>
              <a:ext uri="{FF2B5EF4-FFF2-40B4-BE49-F238E27FC236}">
                <a16:creationId xmlns:a16="http://schemas.microsoft.com/office/drawing/2014/main" id="{DBC60563-A27E-C9F9-7790-06BFD345D6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96" y="-2205317"/>
            <a:ext cx="14859733" cy="9906488"/>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6ED7000A-D182-4D27-8D40-BCF0B0B969B1}"/>
              </a:ext>
            </a:extLst>
          </p:cNvPr>
          <p:cNvSpPr/>
          <p:nvPr/>
        </p:nvSpPr>
        <p:spPr>
          <a:xfrm>
            <a:off x="-459956" y="-193428"/>
            <a:ext cx="13077371" cy="8141600"/>
          </a:xfrm>
          <a:prstGeom prst="rect">
            <a:avLst/>
          </a:prstGeom>
          <a:solidFill>
            <a:schemeClr val="tx1">
              <a:alpha val="1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29803296-9270-02FE-D6FE-3D20B04B3D25}"/>
              </a:ext>
            </a:extLst>
          </p:cNvPr>
          <p:cNvSpPr/>
          <p:nvPr/>
        </p:nvSpPr>
        <p:spPr>
          <a:xfrm>
            <a:off x="0" y="4829784"/>
            <a:ext cx="12192000" cy="1276281"/>
          </a:xfrm>
          <a:prstGeom prst="rect">
            <a:avLst/>
          </a:prstGeom>
          <a:solidFill>
            <a:schemeClr val="tx1">
              <a:alpha val="821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5DF07B74-75C5-49CD-8737-580C0F9937AE}"/>
              </a:ext>
            </a:extLst>
          </p:cNvPr>
          <p:cNvSpPr txBox="1"/>
          <p:nvPr/>
        </p:nvSpPr>
        <p:spPr>
          <a:xfrm>
            <a:off x="775582" y="5206314"/>
            <a:ext cx="6117470" cy="523220"/>
          </a:xfrm>
          <a:prstGeom prst="rect">
            <a:avLst/>
          </a:prstGeom>
          <a:noFill/>
        </p:spPr>
        <p:txBody>
          <a:bodyPr wrap="square" rtlCol="0">
            <a:spAutoFit/>
          </a:bodyPr>
          <a:lstStyle/>
          <a:p>
            <a:r>
              <a:rPr lang="fr-FR" sz="2800" b="1" cap="all" dirty="0">
                <a:solidFill>
                  <a:srgbClr val="F9D45F"/>
                </a:solidFill>
                <a:latin typeface="Alte Haas Grotesk" panose="02000503000000020004" pitchFamily="2" charset="0"/>
              </a:rPr>
              <a:t>Do </a:t>
            </a:r>
            <a:r>
              <a:rPr lang="fr-FR" sz="2800" b="1" cap="all" dirty="0" err="1">
                <a:solidFill>
                  <a:srgbClr val="F9D45F"/>
                </a:solidFill>
                <a:latin typeface="Alte Haas Grotesk" panose="02000503000000020004" pitchFamily="2" charset="0"/>
              </a:rPr>
              <a:t>you</a:t>
            </a:r>
            <a:r>
              <a:rPr lang="fr-FR" sz="2800" b="1" cap="all" dirty="0">
                <a:solidFill>
                  <a:srgbClr val="F9D45F"/>
                </a:solidFill>
                <a:latin typeface="Alte Haas Grotesk" panose="02000503000000020004" pitchFamily="2" charset="0"/>
              </a:rPr>
              <a:t> have an </a:t>
            </a:r>
            <a:r>
              <a:rPr lang="fr-FR" sz="2800" b="1" cap="all" dirty="0">
                <a:solidFill>
                  <a:srgbClr val="FAFCD7"/>
                </a:solidFill>
                <a:latin typeface="Alte Haas Grotesk" panose="02000503000000020004" pitchFamily="2" charset="0"/>
              </a:rPr>
              <a:t>‘instant’?</a:t>
            </a:r>
          </a:p>
        </p:txBody>
      </p:sp>
      <p:grpSp>
        <p:nvGrpSpPr>
          <p:cNvPr id="8" name="Groupe 7">
            <a:extLst>
              <a:ext uri="{FF2B5EF4-FFF2-40B4-BE49-F238E27FC236}">
                <a16:creationId xmlns:a16="http://schemas.microsoft.com/office/drawing/2014/main" id="{40B76B41-4AAC-C407-FF1B-D6EE121F632B}"/>
              </a:ext>
            </a:extLst>
          </p:cNvPr>
          <p:cNvGrpSpPr/>
          <p:nvPr/>
        </p:nvGrpSpPr>
        <p:grpSpPr>
          <a:xfrm>
            <a:off x="10221312" y="5267461"/>
            <a:ext cx="1587102" cy="400926"/>
            <a:chOff x="10040625" y="5267460"/>
            <a:chExt cx="1587102" cy="400926"/>
          </a:xfrm>
        </p:grpSpPr>
        <p:pic>
          <p:nvPicPr>
            <p:cNvPr id="6" name="Picture 5">
              <a:extLst>
                <a:ext uri="{FF2B5EF4-FFF2-40B4-BE49-F238E27FC236}">
                  <a16:creationId xmlns:a16="http://schemas.microsoft.com/office/drawing/2014/main" id="{FFA769FE-E825-4AC9-BE2F-FEBFAAB8B468}"/>
                </a:ext>
              </a:extLst>
            </p:cNvPr>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rot="21480000">
              <a:off x="10040625" y="5267460"/>
              <a:ext cx="400927" cy="400926"/>
            </a:xfrm>
            <a:prstGeom prst="rect">
              <a:avLst/>
            </a:prstGeom>
          </p:spPr>
        </p:pic>
        <p:sp>
          <p:nvSpPr>
            <p:cNvPr id="4" name="TextBox 3">
              <a:extLst>
                <a:ext uri="{FF2B5EF4-FFF2-40B4-BE49-F238E27FC236}">
                  <a16:creationId xmlns:a16="http://schemas.microsoft.com/office/drawing/2014/main" id="{52DD694B-A5BD-4816-832D-6A76613F66A8}"/>
                </a:ext>
              </a:extLst>
            </p:cNvPr>
            <p:cNvSpPr txBox="1"/>
            <p:nvPr/>
          </p:nvSpPr>
          <p:spPr>
            <a:xfrm>
              <a:off x="10328171" y="5314036"/>
              <a:ext cx="1299556" cy="307777"/>
            </a:xfrm>
            <a:prstGeom prst="rect">
              <a:avLst/>
            </a:prstGeom>
            <a:noFill/>
          </p:spPr>
          <p:txBody>
            <a:bodyPr wrap="square" rtlCol="0">
              <a:spAutoFit/>
            </a:bodyPr>
            <a:lstStyle/>
            <a:p>
              <a:r>
                <a:rPr lang="fr-FR" sz="1400" b="1" dirty="0">
                  <a:solidFill>
                    <a:srgbClr val="DCDCDC"/>
                  </a:solidFill>
                  <a:latin typeface="Alte Haas Grotesk" panose="02000503000000020004" pitchFamily="2" charset="0"/>
                </a:rPr>
                <a:t>@tpierrain</a:t>
              </a:r>
            </a:p>
          </p:txBody>
        </p:sp>
      </p:grpSp>
      <p:grpSp>
        <p:nvGrpSpPr>
          <p:cNvPr id="3" name="Groupe 2">
            <a:extLst>
              <a:ext uri="{FF2B5EF4-FFF2-40B4-BE49-F238E27FC236}">
                <a16:creationId xmlns:a16="http://schemas.microsoft.com/office/drawing/2014/main" id="{99B483B5-8899-1398-A7DB-B869D6B046DA}"/>
              </a:ext>
            </a:extLst>
          </p:cNvPr>
          <p:cNvGrpSpPr/>
          <p:nvPr/>
        </p:nvGrpSpPr>
        <p:grpSpPr>
          <a:xfrm>
            <a:off x="7187477" y="5140787"/>
            <a:ext cx="2846275" cy="654274"/>
            <a:chOff x="6893052" y="5021648"/>
            <a:chExt cx="2846275" cy="654274"/>
          </a:xfrm>
        </p:grpSpPr>
        <p:sp>
          <p:nvSpPr>
            <p:cNvPr id="18" name="TextBox 17">
              <a:extLst>
                <a:ext uri="{FF2B5EF4-FFF2-40B4-BE49-F238E27FC236}">
                  <a16:creationId xmlns:a16="http://schemas.microsoft.com/office/drawing/2014/main" id="{A6E91DBF-3E89-4D56-B673-F8A41EF8293E}"/>
                </a:ext>
              </a:extLst>
            </p:cNvPr>
            <p:cNvSpPr txBox="1"/>
            <p:nvPr/>
          </p:nvSpPr>
          <p:spPr>
            <a:xfrm>
              <a:off x="6893052" y="5021648"/>
              <a:ext cx="2846275" cy="369332"/>
            </a:xfrm>
            <a:prstGeom prst="rect">
              <a:avLst/>
            </a:prstGeom>
            <a:noFill/>
          </p:spPr>
          <p:txBody>
            <a:bodyPr wrap="square" lIns="91440" tIns="45720" rIns="91440" bIns="45720" rtlCol="0" anchor="t">
              <a:spAutoFit/>
            </a:bodyPr>
            <a:lstStyle/>
            <a:p>
              <a:pPr algn="ctr"/>
              <a:r>
                <a:rPr lang="fr-FR" b="1" cap="all" dirty="0">
                  <a:solidFill>
                    <a:srgbClr val="FAFCD7"/>
                  </a:solidFill>
                  <a:latin typeface="Alte Haas Grotesk"/>
                </a:rPr>
                <a:t>Thomas </a:t>
              </a:r>
              <a:r>
                <a:rPr lang="fr-FR" b="1" cap="all" dirty="0">
                  <a:solidFill>
                    <a:srgbClr val="F9D45F"/>
                  </a:solidFill>
                  <a:latin typeface="Alte Haas Grotesk"/>
                </a:rPr>
                <a:t>Pierrain</a:t>
              </a:r>
              <a:endParaRPr lang="fr-FR" b="1" cap="all" dirty="0">
                <a:solidFill>
                  <a:srgbClr val="F9D45F"/>
                </a:solidFill>
                <a:latin typeface="Alte Haas Grotesk" panose="02000503000000020004" pitchFamily="2" charset="0"/>
              </a:endParaRPr>
            </a:p>
          </p:txBody>
        </p:sp>
        <p:pic>
          <p:nvPicPr>
            <p:cNvPr id="21" name="Picture 20" descr="A picture containing text, clipart&#10;&#10;Description automatically generated">
              <a:extLst>
                <a:ext uri="{FF2B5EF4-FFF2-40B4-BE49-F238E27FC236}">
                  <a16:creationId xmlns:a16="http://schemas.microsoft.com/office/drawing/2014/main" id="{1450FB9A-1C1B-49BF-9565-B500F52A3CD2}"/>
                </a:ext>
              </a:extLst>
            </p:cNvPr>
            <p:cNvPicPr>
              <a:picLocks noChangeAspect="1"/>
            </p:cNvPicPr>
            <p:nvPr/>
          </p:nvPicPr>
          <p:blipFill>
            <a:blip r:embed="rId5">
              <a:biLevel thresh="25000"/>
              <a:extLst>
                <a:ext uri="{28A0092B-C50C-407E-A947-70E740481C1C}">
                  <a14:useLocalDpi xmlns:a14="http://schemas.microsoft.com/office/drawing/2010/main" val="0"/>
                </a:ext>
              </a:extLst>
            </a:blip>
            <a:stretch>
              <a:fillRect/>
            </a:stretch>
          </p:blipFill>
          <p:spPr>
            <a:xfrm>
              <a:off x="7569141" y="5390980"/>
              <a:ext cx="1494096" cy="284942"/>
            </a:xfrm>
            <a:prstGeom prst="rect">
              <a:avLst/>
            </a:prstGeom>
          </p:spPr>
        </p:pic>
      </p:grpSp>
    </p:spTree>
    <p:extLst>
      <p:ext uri="{BB962C8B-B14F-4D97-AF65-F5344CB8AC3E}">
        <p14:creationId xmlns:p14="http://schemas.microsoft.com/office/powerpoint/2010/main" val="1475239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
            <a:extLst>
              <a:ext uri="{FF2B5EF4-FFF2-40B4-BE49-F238E27FC236}">
                <a16:creationId xmlns:a16="http://schemas.microsoft.com/office/drawing/2014/main" id="{0FFCF8AD-A4C7-DFB6-C069-12CC7384B612}"/>
              </a:ext>
            </a:extLst>
          </p:cNvPr>
          <p:cNvGrpSpPr/>
          <p:nvPr/>
        </p:nvGrpSpPr>
        <p:grpSpPr>
          <a:xfrm>
            <a:off x="0" y="-632"/>
            <a:ext cx="12192825" cy="6858464"/>
            <a:chOff x="0" y="0"/>
            <a:chExt cx="12192000" cy="6858000"/>
          </a:xfrm>
        </p:grpSpPr>
        <p:grpSp>
          <p:nvGrpSpPr>
            <p:cNvPr id="4" name="Group 4">
              <a:extLst>
                <a:ext uri="{FF2B5EF4-FFF2-40B4-BE49-F238E27FC236}">
                  <a16:creationId xmlns:a16="http://schemas.microsoft.com/office/drawing/2014/main" id="{6737B523-8238-39B2-F608-3DBBD76D4335}"/>
                </a:ext>
              </a:extLst>
            </p:cNvPr>
            <p:cNvGrpSpPr/>
            <p:nvPr/>
          </p:nvGrpSpPr>
          <p:grpSpPr>
            <a:xfrm>
              <a:off x="0" y="0"/>
              <a:ext cx="12192000" cy="6858000"/>
              <a:chOff x="0" y="0"/>
              <a:chExt cx="12192000" cy="6858000"/>
            </a:xfrm>
          </p:grpSpPr>
          <p:pic>
            <p:nvPicPr>
              <p:cNvPr id="6" name="Picture 2">
                <a:extLst>
                  <a:ext uri="{FF2B5EF4-FFF2-40B4-BE49-F238E27FC236}">
                    <a16:creationId xmlns:a16="http://schemas.microsoft.com/office/drawing/2014/main" id="{609B682E-1B85-3272-B096-5D28255663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Parallelogram 3">
                <a:extLst>
                  <a:ext uri="{FF2B5EF4-FFF2-40B4-BE49-F238E27FC236}">
                    <a16:creationId xmlns:a16="http://schemas.microsoft.com/office/drawing/2014/main" id="{6AA69DDE-F1BB-06EF-144D-77571E118B47}"/>
                  </a:ext>
                </a:extLst>
              </p:cNvPr>
              <p:cNvSpPr/>
              <p:nvPr/>
            </p:nvSpPr>
            <p:spPr>
              <a:xfrm rot="9246701">
                <a:off x="3161131" y="996711"/>
                <a:ext cx="505838" cy="178148"/>
              </a:xfrm>
              <a:prstGeom prst="parallelogram">
                <a:avLst>
                  <a:gd name="adj" fmla="val 64153"/>
                </a:avLst>
              </a:prstGeom>
              <a:solidFill>
                <a:srgbClr val="2F5B9D">
                  <a:alpha val="9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7200"/>
              </a:p>
            </p:txBody>
          </p:sp>
        </p:grpSp>
        <p:sp>
          <p:nvSpPr>
            <p:cNvPr id="5" name="Parallelogram 9">
              <a:extLst>
                <a:ext uri="{FF2B5EF4-FFF2-40B4-BE49-F238E27FC236}">
                  <a16:creationId xmlns:a16="http://schemas.microsoft.com/office/drawing/2014/main" id="{36950850-5081-3139-AA08-323EDA7D64EF}"/>
                </a:ext>
              </a:extLst>
            </p:cNvPr>
            <p:cNvSpPr/>
            <p:nvPr/>
          </p:nvSpPr>
          <p:spPr>
            <a:xfrm rot="2258301" flipV="1">
              <a:off x="6004209" y="5333522"/>
              <a:ext cx="458542" cy="234236"/>
            </a:xfrm>
            <a:prstGeom prst="parallelogram">
              <a:avLst>
                <a:gd name="adj" fmla="val 86501"/>
              </a:avLst>
            </a:prstGeom>
            <a:solidFill>
              <a:srgbClr val="16549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7200"/>
            </a:p>
          </p:txBody>
        </p:sp>
      </p:grpSp>
      <p:sp>
        <p:nvSpPr>
          <p:cNvPr id="8" name="Rectangle 7">
            <a:extLst>
              <a:ext uri="{FF2B5EF4-FFF2-40B4-BE49-F238E27FC236}">
                <a16:creationId xmlns:a16="http://schemas.microsoft.com/office/drawing/2014/main" id="{44BD8A44-9CF9-4C24-BD06-36A1114B4F43}"/>
              </a:ext>
            </a:extLst>
          </p:cNvPr>
          <p:cNvSpPr/>
          <p:nvPr/>
        </p:nvSpPr>
        <p:spPr>
          <a:xfrm>
            <a:off x="-130630" y="-116114"/>
            <a:ext cx="12341277" cy="7242628"/>
          </a:xfrm>
          <a:prstGeom prst="rect">
            <a:avLst/>
          </a:prstGeom>
          <a:solidFill>
            <a:schemeClr val="tx1">
              <a:alpha val="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0" name="Rectangle 9">
            <a:extLst>
              <a:ext uri="{FF2B5EF4-FFF2-40B4-BE49-F238E27FC236}">
                <a16:creationId xmlns:a16="http://schemas.microsoft.com/office/drawing/2014/main" id="{0855AE35-EF9A-4B37-9AD9-B6A0FE22C24B}"/>
              </a:ext>
            </a:extLst>
          </p:cNvPr>
          <p:cNvSpPr/>
          <p:nvPr/>
        </p:nvSpPr>
        <p:spPr>
          <a:xfrm>
            <a:off x="0" y="4829784"/>
            <a:ext cx="12192000" cy="1276281"/>
          </a:xfrm>
          <a:prstGeom prst="rect">
            <a:avLst/>
          </a:prstGeom>
          <a:solidFill>
            <a:schemeClr val="tx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611DAD04-CA01-46ED-9FCB-CA0D167FD491}"/>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Once </a:t>
            </a:r>
            <a:r>
              <a:rPr lang="fr-FR" sz="2800" b="1" cap="all" dirty="0" err="1">
                <a:solidFill>
                  <a:srgbClr val="F9D45F"/>
                </a:solidFill>
                <a:latin typeface="Alte Haas Grotesk"/>
              </a:rPr>
              <a:t>upon</a:t>
            </a:r>
            <a:r>
              <a:rPr lang="fr-FR" sz="2800" b="1" cap="all" dirty="0">
                <a:solidFill>
                  <a:srgbClr val="F9D45F"/>
                </a:solidFill>
                <a:latin typeface="Alte Haas Grotesk"/>
              </a:rPr>
              <a:t> a </a:t>
            </a:r>
            <a:r>
              <a:rPr lang="fr-FR" sz="2800" b="1" cap="all" dirty="0">
                <a:solidFill>
                  <a:srgbClr val="FAFCD7"/>
                </a:solidFill>
                <a:latin typeface="Alte Haas Grotesk"/>
              </a:rPr>
              <a:t>time</a:t>
            </a:r>
          </a:p>
        </p:txBody>
      </p:sp>
    </p:spTree>
    <p:extLst>
      <p:ext uri="{BB962C8B-B14F-4D97-AF65-F5344CB8AC3E}">
        <p14:creationId xmlns:p14="http://schemas.microsoft.com/office/powerpoint/2010/main" val="3682308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Le Plan – SMAC – Ris-Orangis">
            <a:extLst>
              <a:ext uri="{FF2B5EF4-FFF2-40B4-BE49-F238E27FC236}">
                <a16:creationId xmlns:a16="http://schemas.microsoft.com/office/drawing/2014/main" id="{2C025B20-1F59-C607-DBF6-887BE687DE29}"/>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GlowDiffused/>
                    </a14:imgEffect>
                    <a14:imgEffect>
                      <a14:colorTemperature colorTemp="47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60655" y="-1203961"/>
            <a:ext cx="12513310" cy="823043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44BD8A44-9CF9-4C24-BD06-36A1114B4F43}"/>
              </a:ext>
            </a:extLst>
          </p:cNvPr>
          <p:cNvSpPr/>
          <p:nvPr/>
        </p:nvSpPr>
        <p:spPr>
          <a:xfrm>
            <a:off x="-74638" y="-192314"/>
            <a:ext cx="12341277" cy="7242628"/>
          </a:xfrm>
          <a:prstGeom prst="rect">
            <a:avLst/>
          </a:prstGeom>
          <a:solidFill>
            <a:schemeClr val="tx1">
              <a:alpha val="33075"/>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10" name="Rectangle 9">
            <a:extLst>
              <a:ext uri="{FF2B5EF4-FFF2-40B4-BE49-F238E27FC236}">
                <a16:creationId xmlns:a16="http://schemas.microsoft.com/office/drawing/2014/main" id="{0855AE35-EF9A-4B37-9AD9-B6A0FE22C24B}"/>
              </a:ext>
            </a:extLst>
          </p:cNvPr>
          <p:cNvSpPr/>
          <p:nvPr/>
        </p:nvSpPr>
        <p:spPr>
          <a:xfrm>
            <a:off x="0" y="4829784"/>
            <a:ext cx="12192000" cy="1276281"/>
          </a:xfrm>
          <a:prstGeom prst="rect">
            <a:avLst/>
          </a:prstGeom>
          <a:solidFill>
            <a:schemeClr val="tx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TextBox 6">
            <a:extLst>
              <a:ext uri="{FF2B5EF4-FFF2-40B4-BE49-F238E27FC236}">
                <a16:creationId xmlns:a16="http://schemas.microsoft.com/office/drawing/2014/main" id="{611DAD04-CA01-46ED-9FCB-CA0D167FD491}"/>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Pour </a:t>
            </a:r>
            <a:r>
              <a:rPr lang="fr-FR" sz="2800" b="1" cap="all" dirty="0">
                <a:solidFill>
                  <a:srgbClr val="FAFCD7"/>
                </a:solidFill>
                <a:latin typeface="Alte Haas Grotesk"/>
              </a:rPr>
              <a:t>Aujourd’hui</a:t>
            </a:r>
          </a:p>
        </p:txBody>
      </p:sp>
      <p:sp>
        <p:nvSpPr>
          <p:cNvPr id="3" name="ZoneTexte 2">
            <a:extLst>
              <a:ext uri="{FF2B5EF4-FFF2-40B4-BE49-F238E27FC236}">
                <a16:creationId xmlns:a16="http://schemas.microsoft.com/office/drawing/2014/main" id="{6E09CA13-AF9D-62FB-92E4-376C032F6DD7}"/>
              </a:ext>
            </a:extLst>
          </p:cNvPr>
          <p:cNvSpPr txBox="1"/>
          <p:nvPr/>
        </p:nvSpPr>
        <p:spPr>
          <a:xfrm>
            <a:off x="3843338" y="474002"/>
            <a:ext cx="7129462" cy="2282878"/>
          </a:xfrm>
          <a:prstGeom prst="rect">
            <a:avLst/>
          </a:prstGeom>
          <a:solidFill>
            <a:schemeClr val="tx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24000" tIns="216000" rIns="251999" bIns="216000" rtlCol="0" anchor="ctr">
            <a:spAutoFit/>
          </a:bodyPr>
          <a:lstStyle>
            <a:defPPr>
              <a:defRPr lang="fr-FR"/>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342900" indent="-342900" algn="l">
              <a:buFont typeface="+mj-lt"/>
              <a:buAutoNum type="arabicPeriod"/>
            </a:pPr>
            <a:r>
              <a:rPr lang="fr-FR" sz="2400" dirty="0">
                <a:solidFill>
                  <a:srgbClr val="FAD45F"/>
                </a:solidFill>
                <a:latin typeface="Helvetica Neue Light" panose="02000403000000020004" pitchFamily="2" charset="0"/>
                <a:ea typeface="Helvetica Neue Light" panose="02000403000000020004" pitchFamily="2" charset="0"/>
              </a:rPr>
              <a:t>Concepts &amp; Définitions de base</a:t>
            </a:r>
          </a:p>
          <a:p>
            <a:pPr marL="342900" indent="-342900" algn="l">
              <a:buFont typeface="+mj-lt"/>
              <a:buAutoNum type="arabicPeriod"/>
            </a:pPr>
            <a:endParaRPr lang="fr-FR" sz="2400" dirty="0">
              <a:latin typeface="Helvetica Neue Light" panose="02000403000000020004" pitchFamily="2" charset="0"/>
              <a:ea typeface="Helvetica Neue Light" panose="02000403000000020004" pitchFamily="2" charset="0"/>
            </a:endParaRPr>
          </a:p>
          <a:p>
            <a:pPr marL="342900" indent="-342900" algn="l">
              <a:buFont typeface="+mj-lt"/>
              <a:buAutoNum type="arabicPeriod"/>
            </a:pPr>
            <a:r>
              <a:rPr lang="fr-FR" sz="2400" dirty="0">
                <a:latin typeface="Helvetica Neue Light" panose="02000403000000020004" pitchFamily="2" charset="0"/>
                <a:ea typeface="Helvetica Neue Light" panose="02000403000000020004" pitchFamily="2" charset="0"/>
              </a:rPr>
              <a:t>Quels types de données pour quels usages ?</a:t>
            </a:r>
          </a:p>
          <a:p>
            <a:pPr marL="342900" indent="-342900" algn="l">
              <a:buFont typeface="+mj-lt"/>
              <a:buAutoNum type="arabicPeriod"/>
            </a:pPr>
            <a:endParaRPr lang="fr-FR" sz="2400" dirty="0">
              <a:latin typeface="Helvetica Neue Light" panose="02000403000000020004" pitchFamily="2" charset="0"/>
              <a:ea typeface="Helvetica Neue Light" panose="02000403000000020004" pitchFamily="2" charset="0"/>
            </a:endParaRPr>
          </a:p>
          <a:p>
            <a:pPr marL="342900" indent="-342900" algn="l">
              <a:buFont typeface="+mj-lt"/>
              <a:buAutoNum type="arabicPeriod"/>
            </a:pPr>
            <a:r>
              <a:rPr lang="fr-FR" sz="2400" dirty="0">
                <a:solidFill>
                  <a:srgbClr val="FAD45F"/>
                </a:solidFill>
                <a:latin typeface="Helvetica Neue Light" panose="02000403000000020004" pitchFamily="2" charset="0"/>
                <a:ea typeface="Helvetica Neue Light" panose="02000403000000020004" pitchFamily="2" charset="0"/>
              </a:rPr>
              <a:t>Points à retenir</a:t>
            </a:r>
            <a:endParaRPr lang="fr-FR" sz="2400"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2193049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Our moon has been drifting away from Earth for 2.5 billion years | Space">
            <a:extLst>
              <a:ext uri="{FF2B5EF4-FFF2-40B4-BE49-F238E27FC236}">
                <a16:creationId xmlns:a16="http://schemas.microsoft.com/office/drawing/2014/main" id="{69FE1686-17E7-2F3B-EFB3-68002E9132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178BB4EC-FF41-7238-E133-EF37BDC58F02}"/>
              </a:ext>
            </a:extLst>
          </p:cNvPr>
          <p:cNvSpPr/>
          <p:nvPr/>
        </p:nvSpPr>
        <p:spPr>
          <a:xfrm>
            <a:off x="-74638" y="-192314"/>
            <a:ext cx="12341277" cy="7242628"/>
          </a:xfrm>
          <a:prstGeom prst="rect">
            <a:avLst/>
          </a:prstGeom>
          <a:solidFill>
            <a:schemeClr val="tx1">
              <a:alpha val="33075"/>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3" name="Rectangle 2">
            <a:extLst>
              <a:ext uri="{FF2B5EF4-FFF2-40B4-BE49-F238E27FC236}">
                <a16:creationId xmlns:a16="http://schemas.microsoft.com/office/drawing/2014/main" id="{33C30E7B-053E-08A9-79CE-B8E3DA64D356}"/>
              </a:ext>
            </a:extLst>
          </p:cNvPr>
          <p:cNvSpPr/>
          <p:nvPr/>
        </p:nvSpPr>
        <p:spPr>
          <a:xfrm>
            <a:off x="0" y="4829784"/>
            <a:ext cx="12192000" cy="1276281"/>
          </a:xfrm>
          <a:prstGeom prst="rect">
            <a:avLst/>
          </a:prstGeom>
          <a:solidFill>
            <a:schemeClr val="tx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TextBox 6">
            <a:extLst>
              <a:ext uri="{FF2B5EF4-FFF2-40B4-BE49-F238E27FC236}">
                <a16:creationId xmlns:a16="http://schemas.microsoft.com/office/drawing/2014/main" id="{0628F29A-B5DA-A230-CE76-2C75A4E486B7}"/>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Disclaimer</a:t>
            </a:r>
            <a:endParaRPr lang="fr-FR" sz="2800" b="1" cap="all" dirty="0">
              <a:solidFill>
                <a:srgbClr val="FAFCD7"/>
              </a:solidFill>
              <a:latin typeface="Alte Haas Grotesk"/>
            </a:endParaRPr>
          </a:p>
        </p:txBody>
      </p:sp>
    </p:spTree>
    <p:extLst>
      <p:ext uri="{BB962C8B-B14F-4D97-AF65-F5344CB8AC3E}">
        <p14:creationId xmlns:p14="http://schemas.microsoft.com/office/powerpoint/2010/main" val="200720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5 idées de randonnées autour du lac d'Annecy - Cassonade et Camembert">
            <a:extLst>
              <a:ext uri="{FF2B5EF4-FFF2-40B4-BE49-F238E27FC236}">
                <a16:creationId xmlns:a16="http://schemas.microsoft.com/office/drawing/2014/main" id="{1AEDF4D2-FC5B-175E-6D97-42ED8FA9B0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EB3CD57-B2EC-DF16-3C3A-7F5C8F352D32}"/>
              </a:ext>
            </a:extLst>
          </p:cNvPr>
          <p:cNvSpPr/>
          <p:nvPr/>
        </p:nvSpPr>
        <p:spPr>
          <a:xfrm>
            <a:off x="-74638" y="-192314"/>
            <a:ext cx="12341277" cy="7242628"/>
          </a:xfrm>
          <a:prstGeom prst="rect">
            <a:avLst/>
          </a:prstGeom>
          <a:solidFill>
            <a:schemeClr val="tx1">
              <a:alpha val="33075"/>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3" name="Rectangle 2">
            <a:extLst>
              <a:ext uri="{FF2B5EF4-FFF2-40B4-BE49-F238E27FC236}">
                <a16:creationId xmlns:a16="http://schemas.microsoft.com/office/drawing/2014/main" id="{EB0591A9-A019-38F5-6453-C3D17E3A2341}"/>
              </a:ext>
            </a:extLst>
          </p:cNvPr>
          <p:cNvSpPr/>
          <p:nvPr/>
        </p:nvSpPr>
        <p:spPr>
          <a:xfrm>
            <a:off x="0" y="4829784"/>
            <a:ext cx="12192000" cy="1276281"/>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TextBox 6">
            <a:extLst>
              <a:ext uri="{FF2B5EF4-FFF2-40B4-BE49-F238E27FC236}">
                <a16:creationId xmlns:a16="http://schemas.microsoft.com/office/drawing/2014/main" id="{DB289F49-99BA-1236-DA01-6D6EBFF8030F}"/>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Pour </a:t>
            </a:r>
            <a:r>
              <a:rPr lang="fr-FR" sz="2800" b="1" cap="all" dirty="0">
                <a:solidFill>
                  <a:srgbClr val="FAFCD7"/>
                </a:solidFill>
                <a:latin typeface="Alte Haas Grotesk"/>
              </a:rPr>
              <a:t>Aujourd’hui</a:t>
            </a:r>
          </a:p>
        </p:txBody>
      </p:sp>
    </p:spTree>
    <p:extLst>
      <p:ext uri="{BB962C8B-B14F-4D97-AF65-F5344CB8AC3E}">
        <p14:creationId xmlns:p14="http://schemas.microsoft.com/office/powerpoint/2010/main" val="2932634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Water World Massive Wave :: Interstellar movie | Interstellar movie, Movie  wallpapers, Interstellar">
            <a:extLst>
              <a:ext uri="{FF2B5EF4-FFF2-40B4-BE49-F238E27FC236}">
                <a16:creationId xmlns:a16="http://schemas.microsoft.com/office/drawing/2014/main" id="{6E213C37-F2C2-68EA-5711-59B9FFE8BF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94163" y="0"/>
            <a:ext cx="4003675"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ZoneTexte 2">
            <a:extLst>
              <a:ext uri="{FF2B5EF4-FFF2-40B4-BE49-F238E27FC236}">
                <a16:creationId xmlns:a16="http://schemas.microsoft.com/office/drawing/2014/main" id="{F6E96FD5-B0E8-3697-B123-6624F047B2EA}"/>
              </a:ext>
            </a:extLst>
          </p:cNvPr>
          <p:cNvSpPr txBox="1"/>
          <p:nvPr/>
        </p:nvSpPr>
        <p:spPr>
          <a:xfrm>
            <a:off x="8393906" y="6091922"/>
            <a:ext cx="2250282" cy="369332"/>
          </a:xfrm>
          <a:prstGeom prst="rect">
            <a:avLst/>
          </a:prstGeom>
          <a:noFill/>
        </p:spPr>
        <p:txBody>
          <a:bodyPr wrap="square">
            <a:spAutoFit/>
          </a:bodyPr>
          <a:lstStyle/>
          <a:p>
            <a:pPr algn="ctr"/>
            <a:r>
              <a:rPr lang="fr-FR" b="1" dirty="0" err="1">
                <a:solidFill>
                  <a:schemeClr val="bg1"/>
                </a:solidFill>
                <a:latin typeface="HELVETICA NEUE LIGHT" panose="02000403000000020004" pitchFamily="2" charset="0"/>
                <a:ea typeface="HELVETICA NEUE LIGHT" panose="02000403000000020004" pitchFamily="2" charset="0"/>
              </a:rPr>
              <a:t>Interstellar</a:t>
            </a:r>
            <a:endParaRPr lang="fr-FR" b="1" dirty="0">
              <a:solidFill>
                <a:schemeClr val="bg1"/>
              </a:solidFill>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11445473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Disney Plus's midseason Loki trailer confirms big TVA twist">
            <a:extLst>
              <a:ext uri="{FF2B5EF4-FFF2-40B4-BE49-F238E27FC236}">
                <a16:creationId xmlns:a16="http://schemas.microsoft.com/office/drawing/2014/main" id="{CC6EAD1E-871A-CC42-35EC-5A609F212E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5079" y="-1684627"/>
            <a:ext cx="18738855" cy="1033808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EB3CD57-B2EC-DF16-3C3A-7F5C8F352D32}"/>
              </a:ext>
            </a:extLst>
          </p:cNvPr>
          <p:cNvSpPr/>
          <p:nvPr/>
        </p:nvSpPr>
        <p:spPr>
          <a:xfrm>
            <a:off x="-74638" y="-192314"/>
            <a:ext cx="12341277" cy="7242628"/>
          </a:xfrm>
          <a:prstGeom prst="rect">
            <a:avLst/>
          </a:prstGeom>
          <a:solidFill>
            <a:schemeClr val="tx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3" name="Rectangle 2">
            <a:extLst>
              <a:ext uri="{FF2B5EF4-FFF2-40B4-BE49-F238E27FC236}">
                <a16:creationId xmlns:a16="http://schemas.microsoft.com/office/drawing/2014/main" id="{EB0591A9-A019-38F5-6453-C3D17E3A2341}"/>
              </a:ext>
            </a:extLst>
          </p:cNvPr>
          <p:cNvSpPr/>
          <p:nvPr/>
        </p:nvSpPr>
        <p:spPr>
          <a:xfrm>
            <a:off x="0" y="4829784"/>
            <a:ext cx="12192000" cy="1276281"/>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TextBox 6">
            <a:extLst>
              <a:ext uri="{FF2B5EF4-FFF2-40B4-BE49-F238E27FC236}">
                <a16:creationId xmlns:a16="http://schemas.microsoft.com/office/drawing/2014/main" id="{DB289F49-99BA-1236-DA01-6D6EBFF8030F}"/>
              </a:ext>
            </a:extLst>
          </p:cNvPr>
          <p:cNvSpPr txBox="1"/>
          <p:nvPr/>
        </p:nvSpPr>
        <p:spPr>
          <a:xfrm>
            <a:off x="498796" y="5225364"/>
            <a:ext cx="7635553" cy="523220"/>
          </a:xfrm>
          <a:prstGeom prst="rect">
            <a:avLst/>
          </a:prstGeom>
          <a:noFill/>
        </p:spPr>
        <p:txBody>
          <a:bodyPr wrap="square" lIns="91440" tIns="45720" rIns="91440" bIns="45720" rtlCol="0" anchor="ctr">
            <a:spAutoFit/>
          </a:bodyPr>
          <a:lstStyle/>
          <a:p>
            <a:r>
              <a:rPr lang="fr-FR" sz="2800" b="1" cap="all" dirty="0">
                <a:solidFill>
                  <a:srgbClr val="F9D45F"/>
                </a:solidFill>
                <a:latin typeface="Alte Haas Grotesk"/>
              </a:rPr>
              <a:t>Question</a:t>
            </a:r>
            <a:endParaRPr lang="fr-FR" sz="2800" b="1" cap="all" dirty="0">
              <a:solidFill>
                <a:srgbClr val="FAFCD7"/>
              </a:solidFill>
              <a:latin typeface="Alte Haas Grotesk"/>
            </a:endParaRPr>
          </a:p>
        </p:txBody>
      </p:sp>
      <p:sp>
        <p:nvSpPr>
          <p:cNvPr id="5" name="ZoneTexte 4">
            <a:extLst>
              <a:ext uri="{FF2B5EF4-FFF2-40B4-BE49-F238E27FC236}">
                <a16:creationId xmlns:a16="http://schemas.microsoft.com/office/drawing/2014/main" id="{9B3CF84B-8531-6808-A5C5-A608C27A5185}"/>
              </a:ext>
            </a:extLst>
          </p:cNvPr>
          <p:cNvSpPr txBox="1"/>
          <p:nvPr/>
        </p:nvSpPr>
        <p:spPr>
          <a:xfrm>
            <a:off x="498796" y="437534"/>
            <a:ext cx="6576918" cy="3021542"/>
          </a:xfrm>
          <a:prstGeom prst="rect">
            <a:avLst/>
          </a:prstGeom>
          <a:solidFill>
            <a:schemeClr val="tx1">
              <a:alpha val="6937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24000" tIns="216000" rIns="251999" bIns="216000" rtlCol="0" anchor="ctr">
            <a:spAutoFit/>
          </a:bodyPr>
          <a:lstStyle>
            <a:defPPr>
              <a:defRPr lang="fr-FR"/>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fr-FR" sz="2400" dirty="0">
                <a:solidFill>
                  <a:srgbClr val="FAD45F"/>
                </a:solidFill>
                <a:latin typeface="Helvetica Neue Light" panose="02000403000000020004" pitchFamily="2" charset="0"/>
                <a:ea typeface="Helvetica Neue Light" panose="02000403000000020004" pitchFamily="2" charset="0"/>
              </a:rPr>
              <a:t>Je récupère l’instant suivant pour une opération : </a:t>
            </a:r>
            <a:br>
              <a:rPr lang="fr-FR" sz="2400" dirty="0">
                <a:solidFill>
                  <a:srgbClr val="FAD45F"/>
                </a:solidFill>
                <a:latin typeface="Helvetica Neue Light" panose="02000403000000020004" pitchFamily="2" charset="0"/>
                <a:ea typeface="Helvetica Neue Light" panose="02000403000000020004" pitchFamily="2" charset="0"/>
              </a:rPr>
            </a:br>
            <a:endParaRPr lang="fr-FR" sz="2400" dirty="0">
              <a:solidFill>
                <a:srgbClr val="FAD45F"/>
              </a:solidFill>
              <a:latin typeface="Helvetica Neue Light" panose="02000403000000020004" pitchFamily="2" charset="0"/>
              <a:ea typeface="Helvetica Neue Light" panose="02000403000000020004" pitchFamily="2" charset="0"/>
            </a:endParaRPr>
          </a:p>
          <a:p>
            <a:pPr algn="l"/>
            <a:r>
              <a:rPr lang="fr-FR" sz="2400" dirty="0">
                <a:latin typeface="Helvetica Neue Light" panose="02000403000000020004" pitchFamily="2" charset="0"/>
                <a:ea typeface="Helvetica Neue Light" panose="02000403000000020004" pitchFamily="2" charset="0"/>
              </a:rPr>
              <a:t>Jun 7th 2018 22h10 UTC (+00)</a:t>
            </a:r>
          </a:p>
          <a:p>
            <a:pPr algn="l"/>
            <a:endParaRPr lang="fr-FR" sz="2400" dirty="0">
              <a:latin typeface="Helvetica Neue Light" panose="02000403000000020004" pitchFamily="2" charset="0"/>
              <a:ea typeface="Helvetica Neue Light" panose="02000403000000020004" pitchFamily="2" charset="0"/>
            </a:endParaRPr>
          </a:p>
          <a:p>
            <a:pPr algn="l"/>
            <a:r>
              <a:rPr lang="fr-FR" sz="2400" dirty="0">
                <a:solidFill>
                  <a:srgbClr val="FAD45F"/>
                </a:solidFill>
                <a:latin typeface="Helvetica Neue Light" panose="02000403000000020004" pitchFamily="2" charset="0"/>
                <a:ea typeface="Helvetica Neue Light" panose="02000403000000020004" pitchFamily="2" charset="0"/>
              </a:rPr>
              <a:t>A quelle journée dois-je affecter cette opération dans un plan de </a:t>
            </a:r>
            <a:r>
              <a:rPr lang="fr-FR" sz="2400" dirty="0" err="1">
                <a:solidFill>
                  <a:srgbClr val="FAD45F"/>
                </a:solidFill>
                <a:latin typeface="Helvetica Neue Light" panose="02000403000000020004" pitchFamily="2" charset="0"/>
                <a:ea typeface="Helvetica Neue Light" panose="02000403000000020004" pitchFamily="2" charset="0"/>
              </a:rPr>
              <a:t>tréso</a:t>
            </a:r>
            <a:r>
              <a:rPr lang="fr-FR" sz="2400" dirty="0">
                <a:solidFill>
                  <a:srgbClr val="FAD45F"/>
                </a:solidFill>
                <a:latin typeface="Helvetica Neue Light" panose="02000403000000020004" pitchFamily="2" charset="0"/>
                <a:ea typeface="Helvetica Neue Light" panose="02000403000000020004" pitchFamily="2" charset="0"/>
              </a:rPr>
              <a:t> ?</a:t>
            </a:r>
          </a:p>
        </p:txBody>
      </p:sp>
    </p:spTree>
    <p:extLst>
      <p:ext uri="{BB962C8B-B14F-4D97-AF65-F5344CB8AC3E}">
        <p14:creationId xmlns:p14="http://schemas.microsoft.com/office/powerpoint/2010/main" val="2336585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ncredible Loki Fan Theory Explains the Real Purpose of the TVA - Is the  Time Variance Authority Evil?">
            <a:extLst>
              <a:ext uri="{FF2B5EF4-FFF2-40B4-BE49-F238E27FC236}">
                <a16:creationId xmlns:a16="http://schemas.microsoft.com/office/drawing/2014/main" id="{34006B2E-6BCF-9977-0084-03B1EA3F2F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242" r="20013"/>
          <a:stretch/>
        </p:blipFill>
        <p:spPr bwMode="auto">
          <a:xfrm>
            <a:off x="6768518" y="0"/>
            <a:ext cx="6253948" cy="683557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EB3CD57-B2EC-DF16-3C3A-7F5C8F352D32}"/>
              </a:ext>
            </a:extLst>
          </p:cNvPr>
          <p:cNvSpPr/>
          <p:nvPr/>
        </p:nvSpPr>
        <p:spPr>
          <a:xfrm>
            <a:off x="-149277" y="-203529"/>
            <a:ext cx="12341277" cy="7242628"/>
          </a:xfrm>
          <a:prstGeom prst="rect">
            <a:avLst/>
          </a:prstGeom>
          <a:solidFill>
            <a:schemeClr val="tx1">
              <a:alpha val="359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5" name="ZoneTexte 4">
            <a:extLst>
              <a:ext uri="{FF2B5EF4-FFF2-40B4-BE49-F238E27FC236}">
                <a16:creationId xmlns:a16="http://schemas.microsoft.com/office/drawing/2014/main" id="{9B3CF84B-8531-6808-A5C5-A608C27A5185}"/>
              </a:ext>
            </a:extLst>
          </p:cNvPr>
          <p:cNvSpPr txBox="1"/>
          <p:nvPr/>
        </p:nvSpPr>
        <p:spPr>
          <a:xfrm>
            <a:off x="523241" y="1058419"/>
            <a:ext cx="5572759" cy="5114423"/>
          </a:xfrm>
          <a:prstGeom prst="rect">
            <a:avLst/>
          </a:prstGeom>
          <a:solidFill>
            <a:schemeClr val="tx1">
              <a:alpha val="6937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24000" tIns="216000" rIns="251999" bIns="216000" rtlCol="0" anchor="b">
            <a:spAutoFit/>
          </a:bodyPr>
          <a:lstStyle>
            <a:defPPr>
              <a:defRPr lang="fr-FR"/>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lvl="0" algn="l"/>
            <a:r>
              <a:rPr lang="fr-FR" sz="4000" b="1" dirty="0">
                <a:solidFill>
                  <a:prstClr val="white"/>
                </a:solidFill>
                <a:latin typeface="Helvetica Neue Condensed Black" panose="02000503000000020004" pitchFamily="2" charset="0"/>
                <a:ea typeface="Helvetica Neue Condensed Black" panose="02000503000000020004" pitchFamily="2" charset="0"/>
                <a:cs typeface="Helvetica Neue Condensed Black" panose="02000503000000020004" pitchFamily="2" charset="0"/>
              </a:rPr>
              <a:t>Instant </a:t>
            </a:r>
            <a:r>
              <a:rPr lang="fr-FR" sz="2400" dirty="0">
                <a:solidFill>
                  <a:prstClr val="white"/>
                </a:solidFill>
                <a:latin typeface="Helvetica Neue Light" panose="02000403000000020004" pitchFamily="2" charset="0"/>
                <a:ea typeface="Helvetica Neue Light" panose="02000403000000020004" pitchFamily="2" charset="0"/>
                <a:cs typeface="Helvetica Neue Condensed Black" panose="02000503000000020004" pitchFamily="2" charset="0"/>
              </a:rPr>
              <a:t>[</a:t>
            </a:r>
            <a:r>
              <a:rPr lang="fr-FR" sz="2400" dirty="0" err="1">
                <a:solidFill>
                  <a:prstClr val="white"/>
                </a:solidFill>
                <a:latin typeface="Helvetica Neue Light" panose="02000403000000020004" pitchFamily="2" charset="0"/>
                <a:ea typeface="Helvetica Neue Light" panose="02000403000000020004" pitchFamily="2" charset="0"/>
                <a:cs typeface="Helvetica Neue Condensed Black" panose="02000503000000020004" pitchFamily="2" charset="0"/>
              </a:rPr>
              <a:t>ÇaAriiiv</a:t>
            </a:r>
            <a:r>
              <a:rPr lang="fr-FR" sz="2400" dirty="0">
                <a:solidFill>
                  <a:prstClr val="white"/>
                </a:solidFill>
                <a:latin typeface="Helvetica Neue Light" panose="02000403000000020004" pitchFamily="2" charset="0"/>
                <a:ea typeface="Helvetica Neue Light" panose="02000403000000020004" pitchFamily="2" charset="0"/>
                <a:cs typeface="Helvetica Neue Condensed Black" panose="02000503000000020004" pitchFamily="2" charset="0"/>
              </a:rPr>
              <a:t>]</a:t>
            </a:r>
            <a:endParaRPr lang="fr-FR" sz="4000" dirty="0">
              <a:solidFill>
                <a:prstClr val="white"/>
              </a:solidFill>
              <a:latin typeface="Helvetica Neue Light" panose="02000403000000020004" pitchFamily="2" charset="0"/>
              <a:ea typeface="Helvetica Neue Light" panose="02000403000000020004" pitchFamily="2" charset="0"/>
              <a:cs typeface="Helvetica Neue Condensed Black" panose="02000503000000020004" pitchFamily="2" charset="0"/>
            </a:endParaRPr>
          </a:p>
          <a:p>
            <a:pPr lvl="0" algn="l"/>
            <a:endParaRPr lang="fr-FR" sz="2400" dirty="0">
              <a:solidFill>
                <a:prstClr val="white"/>
              </a:solidFill>
              <a:latin typeface="Helvetica Neue Light" panose="02000403000000020004" pitchFamily="2" charset="0"/>
              <a:ea typeface="Helvetica Neue Light" panose="02000403000000020004" pitchFamily="2" charset="0"/>
              <a:cs typeface="Helvetica Neue" panose="02000503000000020004" pitchFamily="2" charset="0"/>
            </a:endParaRPr>
          </a:p>
          <a:p>
            <a:pPr lvl="0" algn="just"/>
            <a:r>
              <a:rPr lang="fr-FR" sz="2400" dirty="0">
                <a:solidFill>
                  <a:srgbClr val="FAD45F"/>
                </a:solidFill>
                <a:latin typeface="Helvetica Neue Light" panose="02000403000000020004" pitchFamily="2" charset="0"/>
                <a:ea typeface="Helvetica Neue Light" panose="02000403000000020004" pitchFamily="2" charset="0"/>
                <a:cs typeface="Helvetica Neue" panose="02000503000000020004" pitchFamily="2" charset="0"/>
              </a:rPr>
              <a:t>Moment précis dans le temps global / absolu / universel.</a:t>
            </a:r>
          </a:p>
          <a:p>
            <a:pPr lvl="0" algn="just"/>
            <a:endParaRPr lang="fr-FR" sz="2400" dirty="0">
              <a:solidFill>
                <a:srgbClr val="FAD45F"/>
              </a:solidFill>
              <a:latin typeface="Helvetica Neue Light" panose="02000403000000020004" pitchFamily="2" charset="0"/>
              <a:ea typeface="Helvetica Neue Light" panose="02000403000000020004" pitchFamily="2" charset="0"/>
              <a:cs typeface="Helvetica Neue" panose="02000503000000020004" pitchFamily="2" charset="0"/>
            </a:endParaRPr>
          </a:p>
          <a:p>
            <a:pPr lvl="0" algn="just"/>
            <a:r>
              <a:rPr lang="fr-FR" sz="2400" dirty="0">
                <a:solidFill>
                  <a:srgbClr val="FAD45F"/>
                </a:solidFill>
                <a:latin typeface="Helvetica Neue Light" panose="02000403000000020004" pitchFamily="2" charset="0"/>
                <a:ea typeface="Helvetica Neue Light" panose="02000403000000020004" pitchFamily="2" charset="0"/>
                <a:cs typeface="Helvetica Neue" panose="02000503000000020004" pitchFamily="2" charset="0"/>
              </a:rPr>
              <a:t>On parlera abusivement d’instant « dans la timeline globale » sur Terre si on ignore les effets de la relativité d’Einstein.</a:t>
            </a:r>
          </a:p>
          <a:p>
            <a:pPr lvl="0" algn="l"/>
            <a:endParaRPr lang="fr-FR" sz="2400" dirty="0">
              <a:solidFill>
                <a:srgbClr val="FAD45F"/>
              </a:solidFill>
              <a:latin typeface="Helvetica Neue Light" panose="02000403000000020004" pitchFamily="2" charset="0"/>
              <a:ea typeface="Helvetica Neue Light" panose="02000403000000020004" pitchFamily="2" charset="0"/>
              <a:cs typeface="Helvetica Neue" panose="02000503000000020004" pitchFamily="2" charset="0"/>
            </a:endParaRPr>
          </a:p>
          <a:p>
            <a:pPr lvl="0" algn="l"/>
            <a:r>
              <a:rPr lang="fr-FR" sz="2400" dirty="0">
                <a:solidFill>
                  <a:prstClr val="white"/>
                </a:solidFill>
                <a:latin typeface="Helvetica Neue Light" panose="02000403000000020004" pitchFamily="2" charset="0"/>
                <a:ea typeface="Helvetica Neue Light" panose="02000403000000020004" pitchFamily="2" charset="0"/>
              </a:rPr>
              <a:t>e.g.: 2018-05-18T16:40:35Z    (Z </a:t>
            </a:r>
            <a:r>
              <a:rPr lang="fr-FR" sz="2400" dirty="0" err="1">
                <a:solidFill>
                  <a:prstClr val="white"/>
                </a:solidFill>
                <a:latin typeface="Helvetica Neue Light" panose="02000403000000020004" pitchFamily="2" charset="0"/>
                <a:ea typeface="Helvetica Neue Light" panose="02000403000000020004" pitchFamily="2" charset="0"/>
              </a:rPr>
              <a:t>means</a:t>
            </a:r>
            <a:r>
              <a:rPr lang="fr-FR" sz="2400" dirty="0">
                <a:solidFill>
                  <a:prstClr val="white"/>
                </a:solidFill>
                <a:latin typeface="Helvetica Neue Light" panose="02000403000000020004" pitchFamily="2" charset="0"/>
                <a:ea typeface="Helvetica Neue Light" panose="02000403000000020004" pitchFamily="2" charset="0"/>
              </a:rPr>
              <a:t> UTC, i.e. +00h)</a:t>
            </a:r>
          </a:p>
        </p:txBody>
      </p:sp>
    </p:spTree>
    <p:extLst>
      <p:ext uri="{BB962C8B-B14F-4D97-AF65-F5344CB8AC3E}">
        <p14:creationId xmlns:p14="http://schemas.microsoft.com/office/powerpoint/2010/main" val="1968804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ncredible Loki Fan Theory Explains the Real Purpose of the TVA - Is the  Time Variance Authority Evil?">
            <a:extLst>
              <a:ext uri="{FF2B5EF4-FFF2-40B4-BE49-F238E27FC236}">
                <a16:creationId xmlns:a16="http://schemas.microsoft.com/office/drawing/2014/main" id="{34006B2E-6BCF-9977-0084-03B1EA3F2F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242" r="20013"/>
          <a:stretch/>
        </p:blipFill>
        <p:spPr bwMode="auto">
          <a:xfrm>
            <a:off x="6768518" y="0"/>
            <a:ext cx="6253948" cy="683557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EB3CD57-B2EC-DF16-3C3A-7F5C8F352D32}"/>
              </a:ext>
            </a:extLst>
          </p:cNvPr>
          <p:cNvSpPr/>
          <p:nvPr/>
        </p:nvSpPr>
        <p:spPr>
          <a:xfrm>
            <a:off x="-149277" y="-203529"/>
            <a:ext cx="12341277" cy="7242628"/>
          </a:xfrm>
          <a:prstGeom prst="rect">
            <a:avLst/>
          </a:prstGeom>
          <a:solidFill>
            <a:schemeClr val="tx1">
              <a:alpha val="359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a:t> </a:t>
            </a:r>
          </a:p>
        </p:txBody>
      </p:sp>
      <p:sp>
        <p:nvSpPr>
          <p:cNvPr id="5" name="ZoneTexte 4">
            <a:extLst>
              <a:ext uri="{FF2B5EF4-FFF2-40B4-BE49-F238E27FC236}">
                <a16:creationId xmlns:a16="http://schemas.microsoft.com/office/drawing/2014/main" id="{9B3CF84B-8531-6808-A5C5-A608C27A5185}"/>
              </a:ext>
            </a:extLst>
          </p:cNvPr>
          <p:cNvSpPr txBox="1"/>
          <p:nvPr/>
        </p:nvSpPr>
        <p:spPr>
          <a:xfrm>
            <a:off x="523241" y="2535747"/>
            <a:ext cx="5572759" cy="3637095"/>
          </a:xfrm>
          <a:prstGeom prst="rect">
            <a:avLst/>
          </a:prstGeom>
          <a:solidFill>
            <a:schemeClr val="tx1">
              <a:alpha val="6937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24000" tIns="216000" rIns="251999" bIns="216000" rtlCol="0" anchor="b">
            <a:spAutoFit/>
          </a:bodyPr>
          <a:lstStyle>
            <a:defPPr>
              <a:defRPr lang="fr-FR"/>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dirty="0">
                <a:ln>
                  <a:noFill/>
                </a:ln>
                <a:solidFill>
                  <a:prstClr val="white"/>
                </a:solidFill>
                <a:effectLst/>
                <a:uLnTx/>
                <a:uFillTx/>
                <a:latin typeface="Helvetica Neue Condensed Black" panose="02000503000000020004" pitchFamily="2" charset="0"/>
                <a:ea typeface="Helvetica Neue Condensed Black" panose="02000503000000020004" pitchFamily="2" charset="0"/>
                <a:cs typeface="Helvetica Neue Condensed Black" panose="02000503000000020004" pitchFamily="2" charset="0"/>
              </a:rPr>
              <a:t>Calendrier </a:t>
            </a:r>
            <a:r>
              <a:rPr kumimoji="0" lang="fr-FR" sz="2400" b="0" i="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cs typeface="Helvetica Neue Condensed Black" panose="02000503000000020004" pitchFamily="2" charset="0"/>
              </a:rPr>
              <a:t>[</a:t>
            </a:r>
            <a:r>
              <a:rPr kumimoji="0" lang="fr-FR" sz="2400" b="0" i="0" u="none" strike="noStrike" kern="1200" cap="none" spc="0" normalizeH="0" baseline="0" noProof="0" dirty="0" err="1">
                <a:ln>
                  <a:noFill/>
                </a:ln>
                <a:solidFill>
                  <a:prstClr val="white"/>
                </a:solidFill>
                <a:effectLst/>
                <a:uLnTx/>
                <a:uFillTx/>
                <a:latin typeface="Helvetica Neue Light" panose="02000403000000020004" pitchFamily="2" charset="0"/>
                <a:ea typeface="Helvetica Neue Light" panose="02000403000000020004" pitchFamily="2" charset="0"/>
                <a:cs typeface="Helvetica Neue Condensed Black" panose="02000503000000020004" pitchFamily="2" charset="0"/>
              </a:rPr>
              <a:t>py</a:t>
            </a:r>
            <a:r>
              <a:rPr kumimoji="0" lang="fr-FR" sz="2400" b="0" i="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cs typeface="Helvetica Neue Condensed Black" panose="02000503000000020004" pitchFamily="2" charset="0"/>
              </a:rPr>
              <a:t>-rei-li]</a:t>
            </a:r>
            <a:endParaRPr kumimoji="0" lang="fr-FR" sz="4000" b="0" i="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cs typeface="Helvetica Neue Condensed Black" panose="02000503000000020004"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2400" b="0" i="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cs typeface="Helvetica Neue" panose="02000503000000020004" pitchFamily="2"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fr-FR" sz="2400" b="0" i="0" u="none" strike="noStrike" kern="1200" cap="none" spc="0" normalizeH="0" baseline="0" noProof="0" dirty="0">
                <a:ln>
                  <a:noFill/>
                </a:ln>
                <a:solidFill>
                  <a:srgbClr val="FAD45F"/>
                </a:solidFill>
                <a:effectLst/>
                <a:uLnTx/>
                <a:uFillTx/>
                <a:latin typeface="Helvetica Neue Light" panose="02000403000000020004" pitchFamily="2" charset="0"/>
                <a:ea typeface="Helvetica Neue Light" panose="02000403000000020004" pitchFamily="2" charset="0"/>
                <a:cs typeface="Helvetica Neue" panose="02000503000000020004" pitchFamily="2" charset="0"/>
              </a:rPr>
              <a:t>Système permettant de recenser les jours, les semaines, les mois et les années.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2400" b="0" i="0" u="none" strike="noStrike" kern="1200" cap="none" spc="0" normalizeH="0" baseline="0" noProof="0" dirty="0">
              <a:ln>
                <a:noFill/>
              </a:ln>
              <a:solidFill>
                <a:srgbClr val="FAD45F"/>
              </a:solidFill>
              <a:effectLst/>
              <a:uLnTx/>
              <a:uFillTx/>
              <a:latin typeface="Helvetica Neue Light" panose="02000403000000020004" pitchFamily="2" charset="0"/>
              <a:ea typeface="Helvetica Neue Light" panose="02000403000000020004" pitchFamily="2" charset="0"/>
              <a:cs typeface="Helvetica Neue" panose="02000503000000020004"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2400" u="none" strike="noStrike" kern="1200" cap="none" spc="0" normalizeH="0" baseline="0" noProof="0" dirty="0">
                <a:ln>
                  <a:noFill/>
                </a:ln>
                <a:solidFill>
                  <a:prstClr val="white"/>
                </a:solidFill>
                <a:effectLst/>
                <a:uLnTx/>
                <a:uFillTx/>
                <a:latin typeface="Helvetica Neue Light" panose="02000403000000020004" pitchFamily="2" charset="0"/>
                <a:ea typeface="Helvetica Neue Light" panose="02000403000000020004" pitchFamily="2" charset="0"/>
              </a:rPr>
              <a:t>e.g.: Calendrier Grégorien, juif, islamique, Japonais Impérial…</a:t>
            </a:r>
            <a:endParaRPr lang="fr-FR" sz="4000"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35080194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B3AA11F0C99C049B435783AFF30866C" ma:contentTypeVersion="5" ma:contentTypeDescription="Crée un document." ma:contentTypeScope="" ma:versionID="b9578dee70f76b52f8c662216a19864c">
  <xsd:schema xmlns:xsd="http://www.w3.org/2001/XMLSchema" xmlns:xs="http://www.w3.org/2001/XMLSchema" xmlns:p="http://schemas.microsoft.com/office/2006/metadata/properties" xmlns:ns3="6754395f-40f2-4856-8ad7-29fcccd08a3d" xmlns:ns4="ee6c2457-0c38-4c97-91a8-94379ffa6261" targetNamespace="http://schemas.microsoft.com/office/2006/metadata/properties" ma:root="true" ma:fieldsID="dbbb49f117e9e1cc09f589c74a3ac76a" ns3:_="" ns4:_="">
    <xsd:import namespace="6754395f-40f2-4856-8ad7-29fcccd08a3d"/>
    <xsd:import namespace="ee6c2457-0c38-4c97-91a8-94379ffa6261"/>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54395f-40f2-4856-8ad7-29fcccd08a3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e6c2457-0c38-4c97-91a8-94379ffa6261"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element name="SharingHintHash" ma:index="12"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EB628FD-73C9-481F-9DD6-4CC74E9FDA81}">
  <ds:schemaRefs>
    <ds:schemaRef ds:uri="http://schemas.microsoft.com/office/2006/documentManagement/types"/>
    <ds:schemaRef ds:uri="http://schemas.openxmlformats.org/package/2006/metadata/core-properties"/>
    <ds:schemaRef ds:uri="http://purl.org/dc/dcmitype/"/>
    <ds:schemaRef ds:uri="http://purl.org/dc/elements/1.1/"/>
    <ds:schemaRef ds:uri="http://schemas.microsoft.com/office/2006/metadata/properties"/>
    <ds:schemaRef ds:uri="http://purl.org/dc/terms/"/>
    <ds:schemaRef ds:uri="6754395f-40f2-4856-8ad7-29fcccd08a3d"/>
    <ds:schemaRef ds:uri="http://schemas.microsoft.com/office/infopath/2007/PartnerControls"/>
    <ds:schemaRef ds:uri="ee6c2457-0c38-4c97-91a8-94379ffa6261"/>
    <ds:schemaRef ds:uri="http://www.w3.org/XML/1998/namespace"/>
  </ds:schemaRefs>
</ds:datastoreItem>
</file>

<file path=customXml/itemProps2.xml><?xml version="1.0" encoding="utf-8"?>
<ds:datastoreItem xmlns:ds="http://schemas.openxmlformats.org/officeDocument/2006/customXml" ds:itemID="{5AF40A4F-BEE0-49EE-B0E3-3D5A3F7BB39F}">
  <ds:schemaRefs>
    <ds:schemaRef ds:uri="http://schemas.microsoft.com/sharepoint/v3/contenttype/forms"/>
  </ds:schemaRefs>
</ds:datastoreItem>
</file>

<file path=customXml/itemProps3.xml><?xml version="1.0" encoding="utf-8"?>
<ds:datastoreItem xmlns:ds="http://schemas.openxmlformats.org/officeDocument/2006/customXml" ds:itemID="{42D7F9CC-0E79-43BC-9F4F-2D19F52429AD}">
  <ds:schemaRefs>
    <ds:schemaRef ds:uri="6754395f-40f2-4856-8ad7-29fcccd08a3d"/>
    <ds:schemaRef ds:uri="ee6c2457-0c38-4c97-91a8-94379ffa626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3961</TotalTime>
  <Words>1975</Words>
  <Application>Microsoft Macintosh PowerPoint</Application>
  <PresentationFormat>Grand écran</PresentationFormat>
  <Paragraphs>189</Paragraphs>
  <Slides>14</Slides>
  <Notes>14</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14</vt:i4>
      </vt:variant>
    </vt:vector>
  </HeadingPairs>
  <TitlesOfParts>
    <vt:vector size="23" baseType="lpstr">
      <vt:lpstr>.Apple Color Emoji UI</vt:lpstr>
      <vt:lpstr>Alte Haas Grotesk</vt:lpstr>
      <vt:lpstr>Arial</vt:lpstr>
      <vt:lpstr>Calibri</vt:lpstr>
      <vt:lpstr>Helvetica Neue</vt:lpstr>
      <vt:lpstr>Helvetica Neue Condensed Black</vt:lpstr>
      <vt:lpstr>HELVETICA NEUE LIGHT</vt:lpstr>
      <vt:lpstr>HELVETICA NEUE LIGHT</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PIERRAIN Thomas</dc:creator>
  <cp:lastModifiedBy>Thomas Pierrain</cp:lastModifiedBy>
  <cp:revision>556</cp:revision>
  <dcterms:created xsi:type="dcterms:W3CDTF">2021-05-22T16:07:41Z</dcterms:created>
  <dcterms:modified xsi:type="dcterms:W3CDTF">2023-10-08T15:58:25Z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0x0101009B3AA11F0C99C049B435783AFF30866C</vt:lpwstr>
  </property>
</Properties>
</file>